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89" r:id="rId5"/>
    <p:sldId id="286" r:id="rId6"/>
    <p:sldId id="273" r:id="rId7"/>
    <p:sldId id="297" r:id="rId8"/>
    <p:sldId id="292" r:id="rId9"/>
    <p:sldId id="296" r:id="rId10"/>
    <p:sldId id="293" r:id="rId11"/>
    <p:sldId id="301" r:id="rId12"/>
    <p:sldId id="302" r:id="rId13"/>
    <p:sldId id="303" r:id="rId14"/>
    <p:sldId id="304" r:id="rId15"/>
    <p:sldId id="291" r:id="rId16"/>
    <p:sldId id="305" r:id="rId17"/>
    <p:sldId id="290" r:id="rId18"/>
    <p:sldId id="270" r:id="rId19"/>
    <p:sldId id="306" r:id="rId20"/>
    <p:sldId id="268" r:id="rId21"/>
    <p:sldId id="288" r:id="rId22"/>
  </p:sldIdLst>
  <p:sldSz cx="12192000" cy="6858000"/>
  <p:notesSz cx="6858000" cy="9144000"/>
  <p:defaultTextStyle>
    <a:defPPr rtl="0"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80E4"/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71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AR"/>
    </a:p>
  </c:txPr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4C9D0C9-946A-4BFA-9BFB-04E648E32CF5}" type="datetime1">
              <a:rPr lang="es-MX" smtClean="0"/>
              <a:t>24/07/2024</a:t>
            </a:fld>
            <a:endParaRPr lang="es-MX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A8C659-3DDB-48CB-A056-6A658A161B7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png>
</file>

<file path=ppt/media/image13.sv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4.png>
</file>

<file path=ppt/media/image5.pn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4535064-3868-438E-ACFA-9C85C1D28345}" type="datetime1">
              <a:rPr lang="es-MX" smtClean="0"/>
              <a:t>24/07/2024</a:t>
            </a:fld>
            <a:endParaRPr lang="es-MX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MX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MX" noProof="0" dirty="0"/>
              <a:t>Haz clic para modificar los estilos de texto del patrón</a:t>
            </a:r>
          </a:p>
          <a:p>
            <a:pPr lvl="1" rtl="0"/>
            <a:r>
              <a:rPr lang="es-MX" dirty="0"/>
              <a:t>Segundo nivel</a:t>
            </a:r>
          </a:p>
          <a:p>
            <a:pPr lvl="2" rtl="0"/>
            <a:r>
              <a:rPr lang="es-MX" dirty="0"/>
              <a:t>Tercer nivel</a:t>
            </a:r>
          </a:p>
          <a:p>
            <a:pPr lvl="3" rtl="0"/>
            <a:r>
              <a:rPr lang="es-MX" dirty="0"/>
              <a:t>Cuarto nivel</a:t>
            </a:r>
          </a:p>
          <a:p>
            <a:pPr lvl="4" rtl="0"/>
            <a:r>
              <a:rPr lang="es-MX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A004F4-F240-48F9-8AE1-486585C7F00D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552621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12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410292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13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802626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14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045757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16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465421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17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279800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18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2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3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5417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6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46579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7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57559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8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731892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9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454004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9CA004F4-F240-48F9-8AE1-486585C7F00D}" type="slidenum">
              <a:rPr lang="es-MX" smtClean="0"/>
              <a:t>10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49882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rtlCol="0"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MX" noProof="0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79E040-82BF-4A98-ADD5-4564E3C7750F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s objetos horizont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to 2">
            <a:extLst>
              <a:ext uri="{FF2B5EF4-FFF2-40B4-BE49-F238E27FC236}">
                <a16:creationId xmlns:a16="http://schemas.microsoft.com/office/drawing/2014/main" id="{E4FD2CFF-0F3D-42BB-BBFF-903727B32640}"/>
              </a:ext>
            </a:extLst>
          </p:cNvPr>
          <p:cNvSpPr/>
          <p:nvPr userDrawn="1"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es-MX" noProof="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133087"/>
            <a:ext cx="10431780" cy="2043875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2028F7-D26B-4937-BBE1-575C3D2E50A2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9" name="Marcador de contenido 3">
            <a:extLst>
              <a:ext uri="{FF2B5EF4-FFF2-40B4-BE49-F238E27FC236}">
                <a16:creationId xmlns:a16="http://schemas.microsoft.com/office/drawing/2014/main" id="{C1B0D46C-2987-401A-A0C4-CFB6F73E9D2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44296" y="1788579"/>
            <a:ext cx="10425684" cy="190687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2989795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i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18" name="Marcador de contenido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17" name="Marcador de posición de contenido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D27359-C320-4879-97F4-10571AC2A59C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25" name="Marcador de posición de contenido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26" name="Marcador de posición de contenido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27" name="Marcador de contenido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29" name="Marcador de posición de imagen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30" name="Marcador de posición de imagen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31" name="Marcador de posición de imagen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32" name="Marcador de posición de imagen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33" name="Marcador de posición de imagen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34" name="Marcador de posición de imagen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 rtlCol="0">
            <a:normAutofit/>
          </a:bodyPr>
          <a:lstStyle>
            <a:lvl1pPr marL="0" indent="0" algn="ctr">
              <a:buNone/>
              <a:defRPr sz="4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ación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posición de imagen 12">
            <a:extLst>
              <a:ext uri="{FF2B5EF4-FFF2-40B4-BE49-F238E27FC236}">
                <a16:creationId xmlns:a16="http://schemas.microsoft.com/office/drawing/2014/main" id="{B74348DE-EC54-4C62-948C-0B2BF90455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15389"/>
            <a:ext cx="12188825" cy="3742611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10" name="objeto 3">
            <a:extLst>
              <a:ext uri="{FF2B5EF4-FFF2-40B4-BE49-F238E27FC236}">
                <a16:creationId xmlns:a16="http://schemas.microsoft.com/office/drawing/2014/main" id="{2A53E879-94A1-4659-9069-ED0D6F03014D}"/>
              </a:ext>
            </a:extLst>
          </p:cNvPr>
          <p:cNvSpPr/>
          <p:nvPr userDrawn="1"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es-MX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34047"/>
            <a:ext cx="5157787" cy="275561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59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34047"/>
            <a:ext cx="5183188" cy="275561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95DBF6-4099-4C2A-A068-4F975B3B8773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2775339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e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0BA753-2B21-47A3-AC3C-3EC122169BB6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B15EEB49-54F4-404C-9B31-AD488BFCB2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17" name="Marcador de posición de imagen 11">
            <a:extLst>
              <a:ext uri="{FF2B5EF4-FFF2-40B4-BE49-F238E27FC236}">
                <a16:creationId xmlns:a16="http://schemas.microsoft.com/office/drawing/2014/main" id="{6B2DD458-866A-421E-9AD0-B0D9E119572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14" name="Marcador de posición de imagen 11">
            <a:extLst>
              <a:ext uri="{FF2B5EF4-FFF2-40B4-BE49-F238E27FC236}">
                <a16:creationId xmlns:a16="http://schemas.microsoft.com/office/drawing/2014/main" id="{57A4D097-9603-42DC-888D-8039CE6AD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25" name="Marcador de texto 23">
            <a:extLst>
              <a:ext uri="{FF2B5EF4-FFF2-40B4-BE49-F238E27FC236}">
                <a16:creationId xmlns:a16="http://schemas.microsoft.com/office/drawing/2014/main" id="{B9B9E0BA-35AD-4D69-9A03-35F2509C2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12900" y="5033963"/>
            <a:ext cx="2700338" cy="7381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texto 23">
            <a:extLst>
              <a:ext uri="{FF2B5EF4-FFF2-40B4-BE49-F238E27FC236}">
                <a16:creationId xmlns:a16="http://schemas.microsoft.com/office/drawing/2014/main" id="{B1CC61B3-695C-423D-8F0B-45674DC932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45831" y="5236700"/>
            <a:ext cx="2700338" cy="7381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7" name="Marcador de texto 23">
            <a:extLst>
              <a:ext uri="{FF2B5EF4-FFF2-40B4-BE49-F238E27FC236}">
                <a16:creationId xmlns:a16="http://schemas.microsoft.com/office/drawing/2014/main" id="{B870F23E-35A1-4942-A685-641AA88306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78762" y="5033963"/>
            <a:ext cx="2700338" cy="738187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9" name="Marcador de posición de imagen 28">
            <a:extLst>
              <a:ext uri="{FF2B5EF4-FFF2-40B4-BE49-F238E27FC236}">
                <a16:creationId xmlns:a16="http://schemas.microsoft.com/office/drawing/2014/main" id="{863B8202-88BB-4ED4-B936-9D9C0B4C8D1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49992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1EFBFD-B423-4956-81C7-4FB469E9FD04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BFA6C8-4B68-4C3E-9578-0D27BF4314E5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A11A46-FA31-4D53-840B-42E89DCEBA1D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8F3DD5-E3F9-4ACC-9229-D0392E0FF7AC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25632C-EBAF-48A3-8E7E-8CBA2E6C7A45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E48122-491E-4F52-BDA5-9D94A6E08B85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 dirty="0"/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71EB65-E57A-4437-A075-E065AA110482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 dirty="0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MX" noProof="0" dirty="0"/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EECD8F5-6E82-4A3D-BA3B-B8BBF1132C1D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MX" noProof="0" dirty="0"/>
          </a:p>
        </p:txBody>
      </p:sp>
      <p:sp>
        <p:nvSpPr>
          <p:cNvPr id="7" name="Marcador de posición de número de diapositiva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noProof="0" smtClean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MX" noProof="0" dirty="0"/>
              <a:t>Haz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MX" noProof="0" dirty="0"/>
              <a:t>Haz clic para modificar los estilos de texto del patrón</a:t>
            </a:r>
          </a:p>
          <a:p>
            <a:pPr lvl="1" rtl="0"/>
            <a:r>
              <a:rPr lang="es-MX" noProof="0" dirty="0"/>
              <a:t>Segundo nivel</a:t>
            </a:r>
          </a:p>
          <a:p>
            <a:pPr lvl="2" rtl="0"/>
            <a:r>
              <a:rPr lang="es-MX" noProof="0" dirty="0"/>
              <a:t>Tercer nivel</a:t>
            </a:r>
          </a:p>
          <a:p>
            <a:pPr lvl="3" rtl="0"/>
            <a:r>
              <a:rPr lang="es-MX" noProof="0" dirty="0"/>
              <a:t>Cuarto nivel</a:t>
            </a:r>
          </a:p>
          <a:p>
            <a:pPr lvl="4" rtl="0"/>
            <a:r>
              <a:rPr lang="es-MX" noProof="0" dirty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4C6D84E-9517-4D84-8CEC-AF6E493A19C4}" type="datetime1">
              <a:rPr lang="es-MX" noProof="0" smtClean="0"/>
              <a:t>24/07/2024</a:t>
            </a:fld>
            <a:endParaRPr lang="es-MX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MX" noProof="0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s-MX" smtClean="0"/>
              <a:pPr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jpg"/><Relationship Id="rId7" Type="http://schemas.openxmlformats.org/officeDocument/2006/relationships/image" Target="../media/image27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Relationship Id="rId9" Type="http://schemas.openxmlformats.org/officeDocument/2006/relationships/image" Target="../media/image2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hyperlink" Target="https://www.novypro.com/profile_projects/c19-111-m-data-bi?Popup=memberProject&amp;Data=1721335226903x540909239238820000" TargetMode="External"/><Relationship Id="rId4" Type="http://schemas.openxmlformats.org/officeDocument/2006/relationships/hyperlink" Target="https://app.powerbi.com/view?r=eyJrIjoiMTNhMjg4NzUtOGE2My00YzEyLWFiZWMtMzJlMmU1YmQxOWU0IiwidCI6ImY5NGJmNGQ5LTgwOTctNDc5NC1hZGY2LWE1NDY2Y2EyODU2MyIsImMiOjR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Profesionales que colaboran en una mesa con una portátil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4" name="objeto 3" descr="Personas con documento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254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1524000" y="1655546"/>
            <a:ext cx="9144000" cy="2512018"/>
          </a:xfrm>
        </p:spPr>
        <p:txBody>
          <a:bodyPr rtlCol="0">
            <a:normAutofit/>
          </a:bodyPr>
          <a:lstStyle/>
          <a:p>
            <a:pPr rtl="0">
              <a:lnSpc>
                <a:spcPct val="125000"/>
              </a:lnSpc>
            </a:pPr>
            <a:r>
              <a:rPr lang="es-ES" sz="5000" dirty="0"/>
              <a:t>A</a:t>
            </a:r>
            <a:r>
              <a:rPr lang="es-MX" sz="5000" dirty="0"/>
              <a:t>bandono de carrito </a:t>
            </a:r>
            <a:br>
              <a:rPr lang="es-MX" sz="5000" dirty="0"/>
            </a:br>
            <a:r>
              <a:rPr lang="es-MX" sz="5000" dirty="0"/>
              <a:t>E-</a:t>
            </a:r>
            <a:r>
              <a:rPr lang="es-MX" sz="5000" dirty="0" err="1"/>
              <a:t>commerce</a:t>
            </a:r>
            <a:endParaRPr lang="es-MX" sz="5000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4044000" y="4221162"/>
            <a:ext cx="4104000" cy="882001"/>
          </a:xfrm>
          <a:solidFill>
            <a:schemeClr val="accent2">
              <a:alpha val="90000"/>
            </a:schemeClr>
          </a:solidFill>
        </p:spPr>
        <p:txBody>
          <a:bodyPr rtlCol="0" anchor="ctr" anchorCtr="0">
            <a:normAutofit/>
          </a:bodyPr>
          <a:lstStyle/>
          <a:p>
            <a:pPr rtl="0"/>
            <a:r>
              <a:rPr lang="es-ES" sz="2500" b="1" i="1" spc="65" dirty="0">
                <a:solidFill>
                  <a:schemeClr val="accent1"/>
                </a:solidFill>
                <a:cs typeface="Arial"/>
              </a:rPr>
              <a:t>Amazon consumer Behaviour</a:t>
            </a:r>
            <a:endParaRPr lang="es-MX" sz="2500" b="1" i="1" spc="65" dirty="0">
              <a:solidFill>
                <a:schemeClr val="accent1"/>
              </a:solidFill>
              <a:cs typeface="Arial"/>
            </a:endParaRPr>
          </a:p>
        </p:txBody>
      </p:sp>
      <p:sp>
        <p:nvSpPr>
          <p:cNvPr id="6" name="objeto 7" descr="Rectángulo beig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3784121" y="3277994"/>
            <a:ext cx="4608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 descr="Apretón de manos de dos person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ctá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3" name="Elipse 22" descr="Elipse bei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6152105" y="1782289"/>
            <a:ext cx="5238901" cy="1473480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400" b="1" dirty="0">
                <a:solidFill>
                  <a:schemeClr val="bg1"/>
                </a:solidFill>
              </a:rPr>
              <a:t>Las tres categorías de productos con mayor preferencia son </a:t>
            </a:r>
            <a:r>
              <a:rPr lang="es-ES" sz="1400" b="1" dirty="0">
                <a:solidFill>
                  <a:srgbClr val="92D050"/>
                </a:solidFill>
              </a:rPr>
              <a:t>'Ropa y moda</a:t>
            </a:r>
            <a:r>
              <a:rPr lang="es-ES" sz="1400" b="1" dirty="0">
                <a:solidFill>
                  <a:schemeClr val="bg1"/>
                </a:solidFill>
              </a:rPr>
              <a:t>', </a:t>
            </a:r>
            <a:r>
              <a:rPr lang="es-ES" sz="1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'Belleza y cuidado personal</a:t>
            </a:r>
            <a:r>
              <a:rPr lang="es-ES" sz="1400" b="1" dirty="0">
                <a:solidFill>
                  <a:schemeClr val="bg1"/>
                </a:solidFill>
              </a:rPr>
              <a:t>' y '</a:t>
            </a:r>
            <a:r>
              <a:rPr lang="es-ES" sz="1400" b="1" dirty="0">
                <a:solidFill>
                  <a:srgbClr val="00B0F0"/>
                </a:solidFill>
              </a:rPr>
              <a:t>Otros</a:t>
            </a:r>
            <a:r>
              <a:rPr lang="es-ES" sz="1400" b="1" dirty="0">
                <a:solidFill>
                  <a:schemeClr val="bg1"/>
                </a:solidFill>
              </a:rPr>
              <a:t>'. Una observación interesante es el bajo rendimiento de las subcategorías de productos esenciales, como los "Comestibles".</a:t>
            </a:r>
            <a:endParaRPr lang="es-MX" sz="1400" b="1" dirty="0">
              <a:solidFill>
                <a:schemeClr val="bg1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10</a:t>
            </a:fld>
            <a:endParaRPr lang="es-MX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Satisfacción de compra</a:t>
            </a:r>
            <a:endParaRPr lang="es-MX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6"/>
            <a:ext cx="3274253" cy="1466150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El </a:t>
            </a:r>
            <a:r>
              <a:rPr lang="es-E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horario</a:t>
            </a:r>
            <a:r>
              <a:rPr lang="es-ES" b="1" dirty="0">
                <a:solidFill>
                  <a:schemeClr val="bg1"/>
                </a:solidFill>
              </a:rPr>
              <a:t> de compra más frecuente por la mayoría de los consumidores es la tarde-noche.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36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758676" y="1675881"/>
            <a:ext cx="576000" cy="576000"/>
          </a:xfrm>
        </p:spPr>
      </p:pic>
      <p:sp>
        <p:nvSpPr>
          <p:cNvPr id="24" name="objeto 5" descr="Rectángulo bei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46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pic>
        <p:nvPicPr>
          <p:cNvPr id="18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C3417287-8173-EF66-4CD8-B6728C726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5573705" y="1767813"/>
            <a:ext cx="576000" cy="576000"/>
          </a:xfrm>
          <a:prstGeom prst="rect">
            <a:avLst/>
          </a:prstGeom>
        </p:spPr>
      </p:pic>
      <p:sp>
        <p:nvSpPr>
          <p:cNvPr id="45" name="Marcador de contenido 6">
            <a:extLst>
              <a:ext uri="{FF2B5EF4-FFF2-40B4-BE49-F238E27FC236}">
                <a16:creationId xmlns:a16="http://schemas.microsoft.com/office/drawing/2014/main" id="{D93D8D49-5ADC-9098-A749-D02FDAE048FF}"/>
              </a:ext>
            </a:extLst>
          </p:cNvPr>
          <p:cNvSpPr txBox="1">
            <a:spLocks/>
          </p:cNvSpPr>
          <p:nvPr/>
        </p:nvSpPr>
        <p:spPr bwMode="white">
          <a:xfrm>
            <a:off x="1276363" y="3606292"/>
            <a:ext cx="3708592" cy="1466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Los adultos compran principalmente ropa, belleza, moda, productos personales y otros.</a:t>
            </a:r>
            <a:endParaRPr lang="es-ES" sz="1400" b="1" i="1" spc="-15" dirty="0">
              <a:solidFill>
                <a:schemeClr val="bg1"/>
              </a:solidFill>
              <a:cs typeface="Arial"/>
            </a:endParaRPr>
          </a:p>
          <a:p>
            <a:pPr marL="12700" algn="just">
              <a:lnSpc>
                <a:spcPct val="120000"/>
              </a:lnSpc>
              <a:spcBef>
                <a:spcPts val="100"/>
              </a:spcBef>
            </a:pP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6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5D99B575-2065-8B52-B207-A402C81C0E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656311" y="3562637"/>
            <a:ext cx="678365" cy="576000"/>
          </a:xfrm>
          <a:prstGeom prst="rect">
            <a:avLst/>
          </a:prstGeom>
        </p:spPr>
      </p:pic>
      <p:sp>
        <p:nvSpPr>
          <p:cNvPr id="47" name="Marcador de contenido 6">
            <a:extLst>
              <a:ext uri="{FF2B5EF4-FFF2-40B4-BE49-F238E27FC236}">
                <a16:creationId xmlns:a16="http://schemas.microsoft.com/office/drawing/2014/main" id="{8F72F33E-349E-4E64-6B85-4F241F745A43}"/>
              </a:ext>
            </a:extLst>
          </p:cNvPr>
          <p:cNvSpPr txBox="1">
            <a:spLocks/>
          </p:cNvSpPr>
          <p:nvPr/>
        </p:nvSpPr>
        <p:spPr bwMode="white">
          <a:xfrm>
            <a:off x="6215703" y="3998921"/>
            <a:ext cx="4709763" cy="20136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Las </a:t>
            </a:r>
            <a:r>
              <a:rPr lang="es-ES" b="1" dirty="0">
                <a:solidFill>
                  <a:srgbClr val="FFFF00"/>
                </a:solidFill>
              </a:rPr>
              <a:t>opiniones</a:t>
            </a:r>
            <a:r>
              <a:rPr lang="es-ES" b="1" dirty="0">
                <a:solidFill>
                  <a:schemeClr val="bg1"/>
                </a:solidFill>
              </a:rPr>
              <a:t> de los clientes tienen un impacto significativo en cuanto a la </a:t>
            </a:r>
            <a:r>
              <a:rPr lang="es-ES" b="1" dirty="0">
                <a:solidFill>
                  <a:srgbClr val="00B0F0"/>
                </a:solidFill>
              </a:rPr>
              <a:t>satisfacción de compra </a:t>
            </a:r>
            <a:r>
              <a:rPr lang="es-ES" b="1" dirty="0">
                <a:solidFill>
                  <a:schemeClr val="bg1"/>
                </a:solidFill>
              </a:rPr>
              <a:t>se refiere. La mayor importancia otorgada a las reseñas se correlaciona con una mayor satisfacción.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8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34063E74-B26B-95AF-73AA-4D56FF062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5534938" y="3998921"/>
            <a:ext cx="678365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32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 descr="Apretón de manos de dos person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ctá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3" name="Elipse 22" descr="Elipse bei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6152106" y="1782289"/>
            <a:ext cx="4509196" cy="1473480"/>
          </a:xfrm>
        </p:spPr>
        <p:txBody>
          <a:bodyPr rtlCol="0">
            <a:noAutofit/>
          </a:bodyPr>
          <a:lstStyle/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sz="1600" b="1" dirty="0">
                <a:solidFill>
                  <a:schemeClr val="bg1"/>
                </a:solidFill>
              </a:rPr>
              <a:t>Sin embargo, las recomendaciones no siempre se alinean con las necesidades de compra inmediatas.</a:t>
            </a:r>
            <a:endParaRPr lang="es-ES" sz="1100" b="1" i="1" spc="-15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11</a:t>
            </a:fld>
            <a:endParaRPr lang="es-MX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Áreas de oportunidad</a:t>
            </a:r>
            <a:endParaRPr lang="es-MX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6"/>
            <a:ext cx="3274253" cy="1466150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Las </a:t>
            </a:r>
            <a:r>
              <a:rPr lang="es-ES" b="1" dirty="0">
                <a:solidFill>
                  <a:srgbClr val="FFFF00"/>
                </a:solidFill>
              </a:rPr>
              <a:t>recomendaciones</a:t>
            </a:r>
            <a:r>
              <a:rPr lang="es-ES" b="1" dirty="0">
                <a:solidFill>
                  <a:schemeClr val="bg1"/>
                </a:solidFill>
              </a:rPr>
              <a:t> </a:t>
            </a:r>
            <a:r>
              <a:rPr lang="es-ES" b="1" dirty="0">
                <a:solidFill>
                  <a:srgbClr val="FFFF00"/>
                </a:solidFill>
              </a:rPr>
              <a:t>personalizadas</a:t>
            </a:r>
            <a:r>
              <a:rPr lang="es-ES" b="1" dirty="0">
                <a:solidFill>
                  <a:schemeClr val="bg1"/>
                </a:solidFill>
              </a:rPr>
              <a:t> tienen un impacto positivo en las experiencias de compra.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36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758676" y="1675881"/>
            <a:ext cx="576000" cy="576000"/>
          </a:xfrm>
        </p:spPr>
      </p:pic>
      <p:sp>
        <p:nvSpPr>
          <p:cNvPr id="24" name="objeto 5" descr="Rectángulo bei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46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pic>
        <p:nvPicPr>
          <p:cNvPr id="18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C3417287-8173-EF66-4CD8-B6728C726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5573705" y="1767813"/>
            <a:ext cx="576000" cy="576000"/>
          </a:xfrm>
          <a:prstGeom prst="rect">
            <a:avLst/>
          </a:prstGeom>
        </p:spPr>
      </p:pic>
      <p:sp>
        <p:nvSpPr>
          <p:cNvPr id="45" name="Marcador de contenido 6">
            <a:extLst>
              <a:ext uri="{FF2B5EF4-FFF2-40B4-BE49-F238E27FC236}">
                <a16:creationId xmlns:a16="http://schemas.microsoft.com/office/drawing/2014/main" id="{D93D8D49-5ADC-9098-A749-D02FDAE048FF}"/>
              </a:ext>
            </a:extLst>
          </p:cNvPr>
          <p:cNvSpPr txBox="1">
            <a:spLocks/>
          </p:cNvSpPr>
          <p:nvPr/>
        </p:nvSpPr>
        <p:spPr bwMode="white">
          <a:xfrm>
            <a:off x="1276363" y="3606292"/>
            <a:ext cx="3708592" cy="1466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6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5D99B575-2065-8B52-B207-A402C81C0E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656311" y="3562637"/>
            <a:ext cx="678365" cy="576000"/>
          </a:xfrm>
          <a:prstGeom prst="rect">
            <a:avLst/>
          </a:prstGeom>
        </p:spPr>
      </p:pic>
      <p:sp>
        <p:nvSpPr>
          <p:cNvPr id="47" name="Marcador de contenido 6">
            <a:extLst>
              <a:ext uri="{FF2B5EF4-FFF2-40B4-BE49-F238E27FC236}">
                <a16:creationId xmlns:a16="http://schemas.microsoft.com/office/drawing/2014/main" id="{8F72F33E-349E-4E64-6B85-4F241F745A43}"/>
              </a:ext>
            </a:extLst>
          </p:cNvPr>
          <p:cNvSpPr txBox="1">
            <a:spLocks/>
          </p:cNvSpPr>
          <p:nvPr/>
        </p:nvSpPr>
        <p:spPr bwMode="white">
          <a:xfrm>
            <a:off x="6215703" y="3998921"/>
            <a:ext cx="4709763" cy="20136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El servicio al cliente, la calidad del producto y la reducción del desperdicio de paquetes necesitan mejoras.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8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34063E74-B26B-95AF-73AA-4D56FF062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5534938" y="3998921"/>
            <a:ext cx="678365" cy="576000"/>
          </a:xfrm>
          <a:prstGeom prst="rect">
            <a:avLst/>
          </a:prstGeom>
        </p:spPr>
      </p:pic>
      <p:sp>
        <p:nvSpPr>
          <p:cNvPr id="3" name="Marcador de contenido 8">
            <a:extLst>
              <a:ext uri="{FF2B5EF4-FFF2-40B4-BE49-F238E27FC236}">
                <a16:creationId xmlns:a16="http://schemas.microsoft.com/office/drawing/2014/main" id="{6BEE17F2-5AB0-6C5E-FBE9-7347581F5547}"/>
              </a:ext>
            </a:extLst>
          </p:cNvPr>
          <p:cNvSpPr txBox="1">
            <a:spLocks/>
          </p:cNvSpPr>
          <p:nvPr/>
        </p:nvSpPr>
        <p:spPr bwMode="white">
          <a:xfrm>
            <a:off x="1523236" y="3697892"/>
            <a:ext cx="3428333" cy="21401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Los precios, las reseñas y las preferencias personales influyen en las </a:t>
            </a:r>
            <a:r>
              <a:rPr lang="es-ES" b="1" dirty="0">
                <a:solidFill>
                  <a:srgbClr val="92D050"/>
                </a:solidFill>
              </a:rPr>
              <a:t>decisiones finales </a:t>
            </a:r>
            <a:r>
              <a:rPr lang="es-ES" b="1" dirty="0">
                <a:solidFill>
                  <a:schemeClr val="bg1"/>
                </a:solidFill>
              </a:rPr>
              <a:t>de compra. Razones por la cuales determina el abandono del carrito.</a:t>
            </a:r>
            <a:endParaRPr lang="es-ES" sz="1100" b="1" i="1" spc="-15" dirty="0">
              <a:solidFill>
                <a:schemeClr val="bg1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8649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6A8AF702-A859-4D49-823E-45570287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12</a:t>
            </a:fld>
            <a:endParaRPr lang="es-MX" sz="1000" dirty="0"/>
          </a:p>
        </p:txBody>
      </p:sp>
      <p:graphicFrame>
        <p:nvGraphicFramePr>
          <p:cNvPr id="12" name="Marcador de contenido 11" descr="Gráfico">
            <a:extLst>
              <a:ext uri="{FF2B5EF4-FFF2-40B4-BE49-F238E27FC236}">
                <a16:creationId xmlns:a16="http://schemas.microsoft.com/office/drawing/2014/main" id="{B880674A-C407-4235-A8D0-4F3C148E03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5592982"/>
              </p:ext>
            </p:extLst>
          </p:nvPr>
        </p:nvGraphicFramePr>
        <p:xfrm>
          <a:off x="2957453" y="1724978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objeto 27" descr="Rectángulo beige">
            <a:extLst>
              <a:ext uri="{FF2B5EF4-FFF2-40B4-BE49-F238E27FC236}">
                <a16:creationId xmlns:a16="http://schemas.microsoft.com/office/drawing/2014/main" id="{CE178D24-EC15-4677-8CE4-B6FAE887C7CE}"/>
              </a:ext>
            </a:extLst>
          </p:cNvPr>
          <p:cNvSpPr/>
          <p:nvPr/>
        </p:nvSpPr>
        <p:spPr>
          <a:xfrm>
            <a:off x="947015" y="1341198"/>
            <a:ext cx="2844000" cy="0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AD39D096-C87A-4096-8E8C-6439C9C6C3A2}"/>
              </a:ext>
            </a:extLst>
          </p:cNvPr>
          <p:cNvSpPr/>
          <p:nvPr/>
        </p:nvSpPr>
        <p:spPr>
          <a:xfrm>
            <a:off x="8975725" y="4189906"/>
            <a:ext cx="2268537" cy="1255219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noAutofit/>
          </a:bodyPr>
          <a:lstStyle/>
          <a:p>
            <a:pPr marL="91440" rtl="0">
              <a:lnSpc>
                <a:spcPct val="100000"/>
              </a:lnSpc>
              <a:spcBef>
                <a:spcPts val="1055"/>
              </a:spcBef>
            </a:pP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Suspendisse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sit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amet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ipsum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finibus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 justo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viverra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blandit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. Ut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congue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quis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 tortor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eget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 </a:t>
            </a:r>
            <a:r>
              <a:rPr lang="es-MX" sz="1200" b="1" i="1" spc="-15" dirty="0" err="1">
                <a:solidFill>
                  <a:schemeClr val="tx2">
                    <a:alpha val="70000"/>
                  </a:schemeClr>
                </a:solidFill>
                <a:cs typeface="Arial"/>
              </a:rPr>
              <a:t>sodales</a:t>
            </a:r>
            <a:r>
              <a:rPr lang="es-MX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. </a:t>
            </a:r>
          </a:p>
        </p:txBody>
      </p:sp>
      <p:sp>
        <p:nvSpPr>
          <p:cNvPr id="7" name="Marcador de contenido 3">
            <a:extLst>
              <a:ext uri="{FF2B5EF4-FFF2-40B4-BE49-F238E27FC236}">
                <a16:creationId xmlns:a16="http://schemas.microsoft.com/office/drawing/2014/main" id="{CA0B1DE3-29F9-7EAA-E543-7CC8DDCDC7F3}"/>
              </a:ext>
            </a:extLst>
          </p:cNvPr>
          <p:cNvSpPr txBox="1">
            <a:spLocks/>
          </p:cNvSpPr>
          <p:nvPr/>
        </p:nvSpPr>
        <p:spPr bwMode="white">
          <a:xfrm>
            <a:off x="662346" y="1763339"/>
            <a:ext cx="5107860" cy="1972920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MX" sz="1800" b="1" i="1" spc="-25" dirty="0">
                <a:solidFill>
                  <a:schemeClr val="bg1"/>
                </a:solidFill>
                <a:cs typeface="Arial"/>
              </a:rPr>
              <a:t>Finalmente, el análisis del comportamiento de los consumidores de </a:t>
            </a:r>
            <a:r>
              <a:rPr lang="es-MX" sz="1800" b="1" i="1" spc="-25" dirty="0">
                <a:solidFill>
                  <a:srgbClr val="FFC000"/>
                </a:solidFill>
                <a:cs typeface="Arial"/>
              </a:rPr>
              <a:t>Amazon</a:t>
            </a:r>
            <a:r>
              <a:rPr lang="es-MX" sz="1800" b="1" i="1" spc="-25" dirty="0">
                <a:solidFill>
                  <a:schemeClr val="bg1"/>
                </a:solidFill>
                <a:cs typeface="Arial"/>
              </a:rPr>
              <a:t> en el que se refleja las </a:t>
            </a:r>
            <a:r>
              <a:rPr lang="es-MX" sz="1800" b="1" i="1" spc="-25" dirty="0">
                <a:solidFill>
                  <a:srgbClr val="92D050"/>
                </a:solidFill>
                <a:cs typeface="Arial"/>
              </a:rPr>
              <a:t>interacciones  de clientes  </a:t>
            </a:r>
            <a:r>
              <a:rPr lang="es-MX" sz="1800" b="1" i="1" spc="-25" dirty="0">
                <a:solidFill>
                  <a:schemeClr val="bg1"/>
                </a:solidFill>
                <a:cs typeface="Arial"/>
              </a:rPr>
              <a:t>y el </a:t>
            </a:r>
            <a:r>
              <a:rPr lang="es-MX" sz="1800" b="1" i="1" spc="-25" dirty="0">
                <a:solidFill>
                  <a:schemeClr val="accent4"/>
                </a:solidFill>
                <a:cs typeface="Arial"/>
              </a:rPr>
              <a:t>patrón</a:t>
            </a:r>
            <a:r>
              <a:rPr lang="es-MX" sz="1800" b="1" i="1" spc="-25" dirty="0">
                <a:solidFill>
                  <a:schemeClr val="bg1"/>
                </a:solidFill>
                <a:cs typeface="Arial"/>
              </a:rPr>
              <a:t> previsto de </a:t>
            </a:r>
            <a:r>
              <a:rPr lang="es-MX" sz="1800" b="1" i="1" spc="-25" dirty="0">
                <a:solidFill>
                  <a:schemeClr val="accent4"/>
                </a:solidFill>
                <a:cs typeface="Arial"/>
              </a:rPr>
              <a:t>navegación</a:t>
            </a:r>
            <a:r>
              <a:rPr lang="es-MX" sz="1800" b="1" i="1" spc="-25" dirty="0">
                <a:solidFill>
                  <a:schemeClr val="bg1"/>
                </a:solidFill>
                <a:cs typeface="Arial"/>
              </a:rPr>
              <a:t> dentro de la plataforma de Amazon se puede obtener una mejor comprensión sobre el comportamiento  del consumidor, </a:t>
            </a:r>
            <a:endParaRPr lang="es-MX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0" indent="0" algn="just" rtl="0">
              <a:buNone/>
            </a:pPr>
            <a:endParaRPr lang="es-MX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1" name="Marcador de contenido 3">
            <a:extLst>
              <a:ext uri="{FF2B5EF4-FFF2-40B4-BE49-F238E27FC236}">
                <a16:creationId xmlns:a16="http://schemas.microsoft.com/office/drawing/2014/main" id="{CB0CA821-8A9F-7DEE-D6B0-119F2948A640}"/>
              </a:ext>
            </a:extLst>
          </p:cNvPr>
          <p:cNvSpPr txBox="1">
            <a:spLocks/>
          </p:cNvSpPr>
          <p:nvPr/>
        </p:nvSpPr>
        <p:spPr bwMode="white">
          <a:xfrm>
            <a:off x="5937352" y="1789055"/>
            <a:ext cx="5107860" cy="1947203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MX" sz="1800" b="1" i="1" spc="-25" dirty="0">
                <a:solidFill>
                  <a:schemeClr val="bg1"/>
                </a:solidFill>
                <a:cs typeface="Arial"/>
              </a:rPr>
              <a:t>identificando algunas  tendencias e inclusive optimizar ciertas </a:t>
            </a:r>
            <a:r>
              <a:rPr lang="es-MX" sz="1800" b="1" i="1" spc="-25" dirty="0">
                <a:solidFill>
                  <a:schemeClr val="accent5">
                    <a:lumMod val="60000"/>
                    <a:lumOff val="40000"/>
                  </a:schemeClr>
                </a:solidFill>
                <a:cs typeface="Arial"/>
              </a:rPr>
              <a:t>estrategias  de marketing</a:t>
            </a:r>
            <a:r>
              <a:rPr lang="es-MX" sz="1800" b="1" i="1" spc="-25" dirty="0">
                <a:solidFill>
                  <a:schemeClr val="bg1"/>
                </a:solidFill>
                <a:cs typeface="Arial"/>
              </a:rPr>
              <a:t>,  así como hacer mejoras en la experiencia del consumidor.</a:t>
            </a:r>
            <a:endParaRPr lang="es-MX" sz="1800" i="1" spc="-25" dirty="0">
              <a:solidFill>
                <a:schemeClr val="bg1"/>
              </a:solidFill>
              <a:cs typeface="Arial"/>
            </a:endParaRPr>
          </a:p>
          <a:p>
            <a:pPr marL="0" indent="0" algn="just">
              <a:buNone/>
            </a:pPr>
            <a:endParaRPr lang="es-ES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0" indent="0" algn="just" rtl="0">
              <a:buNone/>
            </a:pPr>
            <a:endParaRPr lang="es-MX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2090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 descr="Apretón de manos de dos person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ctá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3" name="Elipse 22" descr="Elipse bei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13</a:t>
            </a:fld>
            <a:endParaRPr lang="es-MX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Áreas de oportunidad</a:t>
            </a:r>
            <a:endParaRPr lang="es-MX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854763" y="2340064"/>
            <a:ext cx="3274253" cy="1859811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Mejorar</a:t>
            </a:r>
            <a:r>
              <a:rPr lang="es-ES" b="1" dirty="0">
                <a:solidFill>
                  <a:schemeClr val="bg1"/>
                </a:solidFill>
              </a:rPr>
              <a:t> la </a:t>
            </a:r>
            <a:r>
              <a:rPr lang="es-E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experiencia</a:t>
            </a:r>
            <a:r>
              <a:rPr lang="es-ES" b="1" dirty="0">
                <a:solidFill>
                  <a:schemeClr val="bg1"/>
                </a:solidFill>
              </a:rPr>
              <a:t> al cliente. Proporcionando un excelente servicio al cliente atendiendo sus necesidades inmediatas y ofreciendo productos de calidad.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36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1276363" y="2313120"/>
            <a:ext cx="576000" cy="576000"/>
          </a:xfrm>
        </p:spPr>
      </p:pic>
      <p:sp>
        <p:nvSpPr>
          <p:cNvPr id="24" name="objeto 5" descr="Rectángulo bei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46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45" name="Marcador de contenido 6">
            <a:extLst>
              <a:ext uri="{FF2B5EF4-FFF2-40B4-BE49-F238E27FC236}">
                <a16:creationId xmlns:a16="http://schemas.microsoft.com/office/drawing/2014/main" id="{D93D8D49-5ADC-9098-A749-D02FDAE048FF}"/>
              </a:ext>
            </a:extLst>
          </p:cNvPr>
          <p:cNvSpPr txBox="1">
            <a:spLocks/>
          </p:cNvSpPr>
          <p:nvPr/>
        </p:nvSpPr>
        <p:spPr bwMode="white">
          <a:xfrm>
            <a:off x="1276363" y="3606292"/>
            <a:ext cx="3708592" cy="1466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2366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0760E-5794-42A9-8E56-3837F4FC7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C</a:t>
            </a:r>
            <a:r>
              <a:rPr lang="es-MX" dirty="0" err="1"/>
              <a:t>ausas</a:t>
            </a:r>
            <a:r>
              <a:rPr lang="es-MX" dirty="0"/>
              <a:t> de Carritos Abandonados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C2351522-D6A9-4849-85EE-913E456D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14</a:t>
            </a:fld>
            <a:endParaRPr lang="es-MX" sz="1000" dirty="0"/>
          </a:p>
        </p:txBody>
      </p:sp>
      <p:sp>
        <p:nvSpPr>
          <p:cNvPr id="6" name="objeto 18" descr="Rectángulo beige">
            <a:extLst>
              <a:ext uri="{FF2B5EF4-FFF2-40B4-BE49-F238E27FC236}">
                <a16:creationId xmlns:a16="http://schemas.microsoft.com/office/drawing/2014/main" id="{7593E25A-C238-4F4D-B05B-996628D42B7D}"/>
              </a:ext>
            </a:extLst>
          </p:cNvPr>
          <p:cNvSpPr/>
          <p:nvPr/>
        </p:nvSpPr>
        <p:spPr>
          <a:xfrm>
            <a:off x="927187" y="1346810"/>
            <a:ext cx="4752000" cy="0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3D37F27-A6C5-4707-D9B9-E361DC827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481" y="2087764"/>
            <a:ext cx="8055038" cy="268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09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 descr="Apretón de manos de dos person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ctá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3" name="Elipse 22" descr="Elipse bei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1335406" y="4423764"/>
            <a:ext cx="3802800" cy="2060208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800" b="1" dirty="0">
                <a:solidFill>
                  <a:schemeClr val="bg1"/>
                </a:solidFill>
              </a:rPr>
              <a:t>Brindar soporte en tiempo real</a:t>
            </a: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Dar asistencia instantánea a través de chat en vivo puede ayudar a resolver dudas y problemas que podrían llevar al abandono del carrito.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7005453" y="1713939"/>
            <a:ext cx="3357747" cy="1922438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800" b="1" dirty="0">
                <a:solidFill>
                  <a:schemeClr val="bg1"/>
                </a:solidFill>
              </a:rPr>
              <a:t>Ofrecer opciones de pago simplificadas.</a:t>
            </a:r>
            <a:endParaRPr lang="es-MX" sz="1800" b="1" dirty="0">
              <a:solidFill>
                <a:schemeClr val="bg1"/>
              </a:solidFill>
            </a:endParaRPr>
          </a:p>
          <a:p>
            <a:pPr marR="5080" algn="just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Pago con un clic.</a:t>
            </a:r>
          </a:p>
          <a:p>
            <a:pPr marR="5080" algn="just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Guardar la información de pago para futuras compras.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15</a:t>
            </a:fld>
            <a:endParaRPr lang="es-MX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es-MX" dirty="0">
                <a:solidFill>
                  <a:schemeClr val="bg1"/>
                </a:solidFill>
              </a:rPr>
              <a:t>Estrategias para Retención de Carrito Abandonado</a:t>
            </a:r>
            <a:endParaRPr lang="es-MX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5"/>
            <a:ext cx="4119827" cy="2146629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800" b="1" dirty="0">
                <a:solidFill>
                  <a:schemeClr val="bg1"/>
                </a:solidFill>
              </a:rPr>
              <a:t>Enviar correos electrónicos de recuperación.</a:t>
            </a: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2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Son una de las tácticas más efectivas.</a:t>
            </a: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2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*Enviar el primer correo dentro de las primeras horas después del abandono.</a:t>
            </a: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2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*Incluir imágenes de los productos abandonados.</a:t>
            </a: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2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*Ofrecer incentivos como descuentos o envío gratuito.</a:t>
            </a: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7051679" y="4162050"/>
            <a:ext cx="3802800" cy="2377977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MX" sz="1800" b="1" dirty="0">
                <a:solidFill>
                  <a:schemeClr val="bg1"/>
                </a:solidFill>
              </a:rPr>
              <a:t>Implementar estrategias de remarketing</a:t>
            </a:r>
          </a:p>
          <a:p>
            <a:pPr marR="5080" algn="just" rtl="0">
              <a:lnSpc>
                <a:spcPct val="100000"/>
              </a:lnSpc>
              <a:spcBef>
                <a:spcPts val="600"/>
              </a:spcBef>
            </a:pP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El remarketing mediante anuncios personalizados puede recordar a los usuarios sobre los productos que dejaron en el carrito y atraerlos de vuelta a tu web.</a:t>
            </a:r>
            <a:endParaRPr lang="es-MX" dirty="0"/>
          </a:p>
        </p:txBody>
      </p:sp>
      <p:pic>
        <p:nvPicPr>
          <p:cNvPr id="36" name="Marcador de posición de imagen 35" descr="Icono de verificación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1679575"/>
            <a:ext cx="576000" cy="576000"/>
          </a:xfrm>
        </p:spPr>
      </p:pic>
      <p:pic>
        <p:nvPicPr>
          <p:cNvPr id="38" name="Marcador de posición de imagen 37" descr="Icono de verificación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6540247" y="1690688"/>
            <a:ext cx="576000" cy="576000"/>
          </a:xfrm>
        </p:spPr>
      </p:pic>
      <p:pic>
        <p:nvPicPr>
          <p:cNvPr id="40" name="Marcador de posición de imagen 39" descr="Icono de verificación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70933" y="4412649"/>
            <a:ext cx="543267" cy="575999"/>
          </a:xfrm>
        </p:spPr>
      </p:pic>
      <p:pic>
        <p:nvPicPr>
          <p:cNvPr id="34" name="Marcador de posición de imagen 33" descr="Icono de verificación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6552803" y="4104674"/>
            <a:ext cx="576000" cy="576000"/>
          </a:xfrm>
        </p:spPr>
      </p:pic>
      <p:sp>
        <p:nvSpPr>
          <p:cNvPr id="24" name="objeto 5" descr="Rectángulo bei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46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 descr="Apretón de manos de dos person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ctá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3" name="Elipse 22" descr="Elipse bei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16</a:t>
            </a:fld>
            <a:endParaRPr lang="es-MX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es-MX" dirty="0">
                <a:solidFill>
                  <a:schemeClr val="bg1"/>
                </a:solidFill>
              </a:rPr>
              <a:t>Estrategias para Retención de Carrito Abandonado</a:t>
            </a:r>
            <a:endParaRPr lang="es-MX" dirty="0"/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DBCC020E-50A1-4B26-95EE-F180516D8BD8}"/>
              </a:ext>
            </a:extLst>
          </p:cNvPr>
          <p:cNvSpPr>
            <a:spLocks noGrp="1"/>
          </p:cNvSpPr>
          <p:nvPr>
            <p:ph sz="half" idx="16"/>
          </p:nvPr>
        </p:nvSpPr>
        <p:spPr bwMode="white">
          <a:xfrm>
            <a:off x="1181804" y="4315415"/>
            <a:ext cx="3148965" cy="1922438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2000" b="1" dirty="0">
                <a:solidFill>
                  <a:schemeClr val="bg1"/>
                </a:solidFill>
              </a:rPr>
              <a:t>Google </a:t>
            </a:r>
            <a:r>
              <a:rPr lang="es-ES" sz="2000" b="1" dirty="0" err="1">
                <a:solidFill>
                  <a:schemeClr val="bg1"/>
                </a:solidFill>
              </a:rPr>
              <a:t>Analytics</a:t>
            </a:r>
            <a:r>
              <a:rPr lang="es-ES" sz="2000" b="1" dirty="0">
                <a:solidFill>
                  <a:schemeClr val="bg1"/>
                </a:solidFill>
              </a:rPr>
              <a:t> </a:t>
            </a: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Te permite medir de forma exacta donde estás perdiendo a tus clientes.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72176240-9D71-46A9-959A-FFCF84DC04A3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1137611" y="1950169"/>
            <a:ext cx="3823908" cy="2048387"/>
          </a:xfrm>
        </p:spPr>
        <p:txBody>
          <a:bodyPr rtlCol="0">
            <a:noAutofit/>
          </a:bodyPr>
          <a:lstStyle/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2000" b="1" spc="-30" dirty="0">
                <a:solidFill>
                  <a:schemeClr val="bg1"/>
                </a:solidFill>
              </a:rPr>
              <a:t>Crear un sentido de urgencia</a:t>
            </a:r>
          </a:p>
          <a:p>
            <a:pPr marL="12700" rtl="0">
              <a:lnSpc>
                <a:spcPct val="120000"/>
              </a:lnSpc>
              <a:spcBef>
                <a:spcPts val="100"/>
              </a:spcBef>
            </a:pP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Incentivar la compra inmediata puede ser efectivo. Mostrar la disponibilidad limitada de productos o temporizadores de descuento para crear urgencia.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2" name="Marcador de posición de imagen 41" descr="Icono de verificación">
            <a:extLst>
              <a:ext uri="{FF2B5EF4-FFF2-40B4-BE49-F238E27FC236}">
                <a16:creationId xmlns:a16="http://schemas.microsoft.com/office/drawing/2014/main" id="{C9B2F2DF-F5C3-47DD-B3B0-43E328A2AAAB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717331" y="4258037"/>
            <a:ext cx="576000" cy="576000"/>
          </a:xfrm>
        </p:spPr>
      </p:pic>
      <p:sp>
        <p:nvSpPr>
          <p:cNvPr id="24" name="objeto 5" descr="Rectángulo bei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46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pic>
        <p:nvPicPr>
          <p:cNvPr id="32" name="Marcador de posición de imagen 31" descr="Icono de verificación">
            <a:extLst>
              <a:ext uri="{FF2B5EF4-FFF2-40B4-BE49-F238E27FC236}">
                <a16:creationId xmlns:a16="http://schemas.microsoft.com/office/drawing/2014/main" id="{6054A700-8461-40AD-8429-6C9F6EEEEC4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672405" y="1892791"/>
            <a:ext cx="576000" cy="575106"/>
          </a:xfrm>
        </p:spPr>
      </p:pic>
      <p:sp>
        <p:nvSpPr>
          <p:cNvPr id="3" name="Marcador de contenido 10">
            <a:extLst>
              <a:ext uri="{FF2B5EF4-FFF2-40B4-BE49-F238E27FC236}">
                <a16:creationId xmlns:a16="http://schemas.microsoft.com/office/drawing/2014/main" id="{9361428F-E5F9-A73A-F8E7-3722C017ECED}"/>
              </a:ext>
            </a:extLst>
          </p:cNvPr>
          <p:cNvSpPr txBox="1">
            <a:spLocks/>
          </p:cNvSpPr>
          <p:nvPr/>
        </p:nvSpPr>
        <p:spPr bwMode="white">
          <a:xfrm>
            <a:off x="7258114" y="4579643"/>
            <a:ext cx="3752082" cy="15952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sz="2000" b="1" dirty="0">
                <a:solidFill>
                  <a:schemeClr val="bg1"/>
                </a:solidFill>
              </a:rPr>
              <a:t>Errores de usabilidad</a:t>
            </a:r>
          </a:p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Desde botones difíciles de pulsar desde el móvil, tiempos de carga elevados o mensajes de confirmación que no llegan.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" name="Marcador de posición de imagen 41" descr="Icono de verificación">
            <a:extLst>
              <a:ext uri="{FF2B5EF4-FFF2-40B4-BE49-F238E27FC236}">
                <a16:creationId xmlns:a16="http://schemas.microsoft.com/office/drawing/2014/main" id="{33FDA5DD-1A9C-4BCA-A3AE-C6305E4F830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6792934" y="4546037"/>
            <a:ext cx="576000" cy="576000"/>
          </a:xfrm>
          <a:prstGeom prst="rect">
            <a:avLst/>
          </a:prstGeom>
        </p:spPr>
      </p:pic>
      <p:sp>
        <p:nvSpPr>
          <p:cNvPr id="5" name="Marcador de contenido 10">
            <a:extLst>
              <a:ext uri="{FF2B5EF4-FFF2-40B4-BE49-F238E27FC236}">
                <a16:creationId xmlns:a16="http://schemas.microsoft.com/office/drawing/2014/main" id="{39685035-9811-4A05-C957-9AF1E9F06A46}"/>
              </a:ext>
            </a:extLst>
          </p:cNvPr>
          <p:cNvSpPr txBox="1">
            <a:spLocks/>
          </p:cNvSpPr>
          <p:nvPr/>
        </p:nvSpPr>
        <p:spPr bwMode="white">
          <a:xfrm>
            <a:off x="7209219" y="1934144"/>
            <a:ext cx="3734084" cy="18103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sz="2000" b="1" dirty="0">
                <a:solidFill>
                  <a:schemeClr val="bg1"/>
                </a:solidFill>
              </a:rPr>
              <a:t>Plataforma optimizada</a:t>
            </a:r>
          </a:p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Además debe ser intuitiva y de fácil navegación, con tiempos de carga cortos e imagenes de alta resolución, con un buen soporte para cualquier problema que pueda ocurrir en las etapas de la compra.</a:t>
            </a:r>
          </a:p>
        </p:txBody>
      </p:sp>
      <p:pic>
        <p:nvPicPr>
          <p:cNvPr id="8" name="Marcador de posición de imagen 41" descr="Icono de verificación">
            <a:extLst>
              <a:ext uri="{FF2B5EF4-FFF2-40B4-BE49-F238E27FC236}">
                <a16:creationId xmlns:a16="http://schemas.microsoft.com/office/drawing/2014/main" id="{111EBF4D-07AA-74CA-8A49-5228F5117788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6792934" y="1857882"/>
            <a:ext cx="576000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080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Marcador de posición de imagen 46" descr="Personas debatiendo algo">
            <a:extLst>
              <a:ext uri="{FF2B5EF4-FFF2-40B4-BE49-F238E27FC236}">
                <a16:creationId xmlns:a16="http://schemas.microsoft.com/office/drawing/2014/main" id="{0FD54BB1-BA8F-46B1-AE35-C73B73A4821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0"/>
            <a:ext cx="12189599" cy="6856649"/>
          </a:xfrm>
        </p:spPr>
      </p:pic>
      <p:sp>
        <p:nvSpPr>
          <p:cNvPr id="35" name="objeto 3" descr="Rectángulo azul">
            <a:extLst>
              <a:ext uri="{FF2B5EF4-FFF2-40B4-BE49-F238E27FC236}">
                <a16:creationId xmlns:a16="http://schemas.microsoft.com/office/drawing/2014/main" id="{9206F938-D64B-410D-BE2D-847D78F81E42}"/>
              </a:ext>
            </a:extLst>
          </p:cNvPr>
          <p:cNvSpPr/>
          <p:nvPr/>
        </p:nvSpPr>
        <p:spPr>
          <a:xfrm>
            <a:off x="3600" y="0"/>
            <a:ext cx="121884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48" name="Elipse 47" descr="Elipse beige">
            <a:extLst>
              <a:ext uri="{FF2B5EF4-FFF2-40B4-BE49-F238E27FC236}">
                <a16:creationId xmlns:a16="http://schemas.microsoft.com/office/drawing/2014/main" id="{7799BEE8-A94D-443E-9846-2D1F32C57944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26" name="Rectángulo 25" descr="Rectángulo azul">
            <a:extLst>
              <a:ext uri="{FF2B5EF4-FFF2-40B4-BE49-F238E27FC236}">
                <a16:creationId xmlns:a16="http://schemas.microsoft.com/office/drawing/2014/main" id="{B743B096-6BB3-4330-9D5B-22EEBAF87BEE}"/>
              </a:ext>
            </a:extLst>
          </p:cNvPr>
          <p:cNvSpPr/>
          <p:nvPr/>
        </p:nvSpPr>
        <p:spPr>
          <a:xfrm>
            <a:off x="0" y="2770632"/>
            <a:ext cx="12192000" cy="13167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27" name="Elipse 26" descr="Círculo azul">
            <a:extLst>
              <a:ext uri="{FF2B5EF4-FFF2-40B4-BE49-F238E27FC236}">
                <a16:creationId xmlns:a16="http://schemas.microsoft.com/office/drawing/2014/main" id="{48354ED0-9392-4301-B2D6-A5335876F77D}"/>
              </a:ext>
            </a:extLst>
          </p:cNvPr>
          <p:cNvSpPr/>
          <p:nvPr/>
        </p:nvSpPr>
        <p:spPr>
          <a:xfrm>
            <a:off x="296328" y="2057818"/>
            <a:ext cx="2260559" cy="225300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1CE755E-A3DE-48FA-953D-4B2CFF01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17</a:t>
            </a:fld>
            <a:endParaRPr lang="es-MX" sz="1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0558CBCC-46BE-4654-9B01-07B35CF17C32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 rtlCol="0"/>
          <a:lstStyle/>
          <a:p>
            <a:pPr rtl="0"/>
            <a:r>
              <a:rPr lang="es-MX" dirty="0">
                <a:solidFill>
                  <a:schemeClr val="bg1"/>
                </a:solidFill>
              </a:rPr>
              <a:t>EL EQUIPO</a:t>
            </a:r>
          </a:p>
        </p:txBody>
      </p:sp>
      <p:sp>
        <p:nvSpPr>
          <p:cNvPr id="42" name="Marcador de posición de texto 41">
            <a:extLst>
              <a:ext uri="{FF2B5EF4-FFF2-40B4-BE49-F238E27FC236}">
                <a16:creationId xmlns:a16="http://schemas.microsoft.com/office/drawing/2014/main" id="{D70BF709-D6E1-4AFF-A538-E9F7D1A452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 bwMode="white">
          <a:xfrm>
            <a:off x="63587" y="4438541"/>
            <a:ext cx="2700338" cy="738187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MX" dirty="0"/>
              <a:t>Agustín Del Valle</a:t>
            </a:r>
          </a:p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MX" sz="1600" i="1" dirty="0">
                <a:solidFill>
                  <a:schemeClr val="bg2"/>
                </a:solidFill>
                <a:latin typeface="+mn-lt"/>
              </a:rPr>
              <a:t>Proyect Manager</a:t>
            </a:r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8CE3A891-B3D6-4B07-A0B9-8F86A9EE58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white">
          <a:xfrm>
            <a:off x="2431447" y="4191572"/>
            <a:ext cx="2700338" cy="738187"/>
          </a:xfrm>
        </p:spPr>
        <p:txBody>
          <a:bodyPr rtlCol="0">
            <a:normAutofit fontScale="92500"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MX" dirty="0"/>
              <a:t>Carolina López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sz="1600" i="1" dirty="0">
                <a:solidFill>
                  <a:schemeClr val="bg2"/>
                </a:solidFill>
                <a:latin typeface="+mn-lt"/>
              </a:rPr>
              <a:t>Data </a:t>
            </a:r>
            <a:r>
              <a:rPr lang="es-MX" sz="1600" i="1" dirty="0" err="1">
                <a:solidFill>
                  <a:schemeClr val="bg2"/>
                </a:solidFill>
                <a:latin typeface="+mn-lt"/>
              </a:rPr>
              <a:t>Analytics</a:t>
            </a:r>
            <a:r>
              <a:rPr lang="es-MX" sz="1600" i="1" dirty="0">
                <a:solidFill>
                  <a:schemeClr val="bg2"/>
                </a:solidFill>
                <a:latin typeface="+mn-lt"/>
              </a:rPr>
              <a:t> | UI </a:t>
            </a:r>
            <a:r>
              <a:rPr lang="es-MX" sz="1600" i="1" dirty="0" err="1">
                <a:solidFill>
                  <a:schemeClr val="bg2"/>
                </a:solidFill>
                <a:latin typeface="+mn-lt"/>
              </a:rPr>
              <a:t>Designer</a:t>
            </a:r>
            <a:endParaRPr lang="es-MX" sz="1600" i="1" dirty="0">
              <a:solidFill>
                <a:schemeClr val="bg2"/>
              </a:solidFill>
              <a:latin typeface="+mn-lt"/>
            </a:endParaRPr>
          </a:p>
          <a:p>
            <a:pPr rtl="0">
              <a:lnSpc>
                <a:spcPct val="100000"/>
              </a:lnSpc>
              <a:spcBef>
                <a:spcPts val="0"/>
              </a:spcBef>
            </a:pPr>
            <a:endParaRPr lang="es-MX" sz="1600" i="1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44" name="Marcador de texto 43">
            <a:extLst>
              <a:ext uri="{FF2B5EF4-FFF2-40B4-BE49-F238E27FC236}">
                <a16:creationId xmlns:a16="http://schemas.microsoft.com/office/drawing/2014/main" id="{C7D8CB18-31C2-421A-B086-BCC239E2F5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white">
          <a:xfrm>
            <a:off x="4744630" y="4401785"/>
            <a:ext cx="2700338" cy="738187"/>
          </a:xfrm>
        </p:spPr>
        <p:txBody>
          <a:bodyPr rtlCol="0"/>
          <a:lstStyle/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MX" dirty="0"/>
              <a:t>Fabio </a:t>
            </a:r>
            <a:r>
              <a:rPr lang="es-MX" dirty="0" err="1"/>
              <a:t>Maculus</a:t>
            </a:r>
            <a:endParaRPr lang="es-MX" dirty="0"/>
          </a:p>
          <a:p>
            <a:pPr rtl="0">
              <a:lnSpc>
                <a:spcPct val="100000"/>
              </a:lnSpc>
              <a:spcBef>
                <a:spcPts val="0"/>
              </a:spcBef>
            </a:pPr>
            <a:r>
              <a:rPr lang="es-MX" sz="1600" i="1" dirty="0">
                <a:solidFill>
                  <a:schemeClr val="bg2"/>
                </a:solidFill>
                <a:latin typeface="+mn-lt"/>
              </a:rPr>
              <a:t>Data </a:t>
            </a:r>
            <a:r>
              <a:rPr lang="es-MX" sz="1600" i="1" dirty="0" err="1">
                <a:solidFill>
                  <a:schemeClr val="bg2"/>
                </a:solidFill>
                <a:latin typeface="+mn-lt"/>
              </a:rPr>
              <a:t>Engineer</a:t>
            </a:r>
            <a:endParaRPr lang="es-MX" sz="1600" i="1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49" name="objeto 6" descr="Rectángulo beige">
            <a:extLst>
              <a:ext uri="{FF2B5EF4-FFF2-40B4-BE49-F238E27FC236}">
                <a16:creationId xmlns:a16="http://schemas.microsoft.com/office/drawing/2014/main" id="{E67B2D0F-2920-4165-BC82-05237362DABB}"/>
              </a:ext>
            </a:extLst>
          </p:cNvPr>
          <p:cNvSpPr/>
          <p:nvPr/>
        </p:nvSpPr>
        <p:spPr bwMode="ltGray">
          <a:xfrm>
            <a:off x="957251" y="1352776"/>
            <a:ext cx="2286000" cy="0"/>
          </a:xfrm>
          <a:custGeom>
            <a:avLst/>
            <a:gdLst/>
            <a:ahLst/>
            <a:cxnLst/>
            <a:rect l="l" t="t" r="r" b="b"/>
            <a:pathLst>
              <a:path w="1934210">
                <a:moveTo>
                  <a:pt x="0" y="0"/>
                </a:moveTo>
                <a:lnTo>
                  <a:pt x="193360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pic>
        <p:nvPicPr>
          <p:cNvPr id="53" name="Marcador de posición de imagen 52">
            <a:extLst>
              <a:ext uri="{FF2B5EF4-FFF2-40B4-BE49-F238E27FC236}">
                <a16:creationId xmlns:a16="http://schemas.microsoft.com/office/drawing/2014/main" id="{4F21771F-9679-4088-A72C-1BE0AC04B6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029" y="2287914"/>
            <a:ext cx="1799454" cy="1799454"/>
          </a:xfrm>
        </p:spPr>
      </p:pic>
      <p:sp>
        <p:nvSpPr>
          <p:cNvPr id="29" name="Elipse 28" descr="Círculo beige">
            <a:extLst>
              <a:ext uri="{FF2B5EF4-FFF2-40B4-BE49-F238E27FC236}">
                <a16:creationId xmlns:a16="http://schemas.microsoft.com/office/drawing/2014/main" id="{23AE393F-46ED-4451-AACA-7EC20B0EE16F}"/>
              </a:ext>
            </a:extLst>
          </p:cNvPr>
          <p:cNvSpPr/>
          <p:nvPr/>
        </p:nvSpPr>
        <p:spPr>
          <a:xfrm>
            <a:off x="2560745" y="1761973"/>
            <a:ext cx="2354170" cy="22530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pic>
        <p:nvPicPr>
          <p:cNvPr id="57" name="Marcador de posición de imagen 56">
            <a:extLst>
              <a:ext uri="{FF2B5EF4-FFF2-40B4-BE49-F238E27FC236}">
                <a16:creationId xmlns:a16="http://schemas.microsoft.com/office/drawing/2014/main" id="{097D4C55-25B9-4F31-8D16-7968DEF7658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39783" y="1980978"/>
            <a:ext cx="1789997" cy="1813662"/>
          </a:xfrm>
        </p:spPr>
      </p:pic>
      <p:sp>
        <p:nvSpPr>
          <p:cNvPr id="6" name="Elipse 5" descr="Círculo azul">
            <a:extLst>
              <a:ext uri="{FF2B5EF4-FFF2-40B4-BE49-F238E27FC236}">
                <a16:creationId xmlns:a16="http://schemas.microsoft.com/office/drawing/2014/main" id="{969196B4-9689-859C-7992-7308F75FBCD6}"/>
              </a:ext>
            </a:extLst>
          </p:cNvPr>
          <p:cNvSpPr/>
          <p:nvPr/>
        </p:nvSpPr>
        <p:spPr>
          <a:xfrm>
            <a:off x="4924747" y="2122252"/>
            <a:ext cx="2260559" cy="225300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pic>
        <p:nvPicPr>
          <p:cNvPr id="7" name="Marcador de posición de imagen 52">
            <a:extLst>
              <a:ext uri="{FF2B5EF4-FFF2-40B4-BE49-F238E27FC236}">
                <a16:creationId xmlns:a16="http://schemas.microsoft.com/office/drawing/2014/main" id="{D559C32D-0669-631F-163B-2EF3C8549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42448" y="2352348"/>
            <a:ext cx="1799454" cy="1799454"/>
          </a:xfrm>
          <a:prstGeom prst="ellipse">
            <a:avLst/>
          </a:prstGeom>
          <a:noFill/>
          <a:ln w="387350">
            <a:noFill/>
          </a:ln>
        </p:spPr>
      </p:pic>
      <p:sp>
        <p:nvSpPr>
          <p:cNvPr id="8" name="Elipse 7" descr="Círculo beige">
            <a:extLst>
              <a:ext uri="{FF2B5EF4-FFF2-40B4-BE49-F238E27FC236}">
                <a16:creationId xmlns:a16="http://schemas.microsoft.com/office/drawing/2014/main" id="{3B4BEFE1-47D9-2D35-E98B-19CB38781953}"/>
              </a:ext>
            </a:extLst>
          </p:cNvPr>
          <p:cNvSpPr/>
          <p:nvPr/>
        </p:nvSpPr>
        <p:spPr>
          <a:xfrm>
            <a:off x="7198996" y="1730496"/>
            <a:ext cx="2354170" cy="22530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pic>
        <p:nvPicPr>
          <p:cNvPr id="9" name="Marcador de posición de imagen 56">
            <a:extLst>
              <a:ext uri="{FF2B5EF4-FFF2-40B4-BE49-F238E27FC236}">
                <a16:creationId xmlns:a16="http://schemas.microsoft.com/office/drawing/2014/main" id="{01CF3601-9E85-CE34-3752-3AA126D145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" r="652"/>
          <a:stretch/>
        </p:blipFill>
        <p:spPr>
          <a:xfrm>
            <a:off x="7478034" y="1949501"/>
            <a:ext cx="1789997" cy="1813662"/>
          </a:xfrm>
          <a:prstGeom prst="ellipse">
            <a:avLst/>
          </a:prstGeom>
          <a:noFill/>
        </p:spPr>
      </p:pic>
      <p:sp>
        <p:nvSpPr>
          <p:cNvPr id="10" name="Elipse 9" descr="Círculo azul">
            <a:extLst>
              <a:ext uri="{FF2B5EF4-FFF2-40B4-BE49-F238E27FC236}">
                <a16:creationId xmlns:a16="http://schemas.microsoft.com/office/drawing/2014/main" id="{0C899222-6DE1-0491-DF74-713CA40C7AF6}"/>
              </a:ext>
            </a:extLst>
          </p:cNvPr>
          <p:cNvSpPr/>
          <p:nvPr/>
        </p:nvSpPr>
        <p:spPr>
          <a:xfrm>
            <a:off x="9545082" y="2103412"/>
            <a:ext cx="2260559" cy="225300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pic>
        <p:nvPicPr>
          <p:cNvPr id="11" name="Marcador de posición de imagen 52">
            <a:extLst>
              <a:ext uri="{FF2B5EF4-FFF2-40B4-BE49-F238E27FC236}">
                <a16:creationId xmlns:a16="http://schemas.microsoft.com/office/drawing/2014/main" id="{59661722-6B09-3AF1-EBA5-0EE41A7065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62783" y="2333508"/>
            <a:ext cx="1799454" cy="1799454"/>
          </a:xfrm>
          <a:prstGeom prst="ellipse">
            <a:avLst/>
          </a:prstGeom>
          <a:noFill/>
          <a:ln w="387350">
            <a:noFill/>
          </a:ln>
        </p:spPr>
      </p:pic>
      <p:sp>
        <p:nvSpPr>
          <p:cNvPr id="12" name="Marcador de texto 43">
            <a:extLst>
              <a:ext uri="{FF2B5EF4-FFF2-40B4-BE49-F238E27FC236}">
                <a16:creationId xmlns:a16="http://schemas.microsoft.com/office/drawing/2014/main" id="{FC76A2CC-810F-4756-5314-C3B2ED31A384}"/>
              </a:ext>
            </a:extLst>
          </p:cNvPr>
          <p:cNvSpPr txBox="1">
            <a:spLocks/>
          </p:cNvSpPr>
          <p:nvPr/>
        </p:nvSpPr>
        <p:spPr bwMode="white">
          <a:xfrm>
            <a:off x="6978268" y="4090876"/>
            <a:ext cx="2700338" cy="73818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/>
              <a:t>Angélica Alonso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sz="1600" i="1" dirty="0">
                <a:solidFill>
                  <a:schemeClr val="bg2"/>
                </a:solidFill>
                <a:latin typeface="+mn-lt"/>
              </a:rPr>
              <a:t>Data </a:t>
            </a:r>
            <a:r>
              <a:rPr lang="es-MX" sz="1600" i="1" dirty="0" err="1">
                <a:solidFill>
                  <a:schemeClr val="bg2"/>
                </a:solidFill>
                <a:latin typeface="+mn-lt"/>
              </a:rPr>
              <a:t>Analytics</a:t>
            </a:r>
            <a:r>
              <a:rPr lang="es-MX" sz="1600" i="1" dirty="0">
                <a:solidFill>
                  <a:schemeClr val="bg2"/>
                </a:solidFill>
                <a:latin typeface="+mn-lt"/>
              </a:rPr>
              <a:t> | UI </a:t>
            </a:r>
            <a:r>
              <a:rPr lang="es-MX" sz="1600" i="1" dirty="0" err="1">
                <a:solidFill>
                  <a:schemeClr val="bg2"/>
                </a:solidFill>
                <a:latin typeface="+mn-lt"/>
              </a:rPr>
              <a:t>Designer</a:t>
            </a:r>
            <a:endParaRPr lang="es-MX" sz="1600" i="1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13" name="Marcador de texto 43">
            <a:extLst>
              <a:ext uri="{FF2B5EF4-FFF2-40B4-BE49-F238E27FC236}">
                <a16:creationId xmlns:a16="http://schemas.microsoft.com/office/drawing/2014/main" id="{9B38AEE4-FC33-2A52-D080-9EFE043448A7}"/>
              </a:ext>
            </a:extLst>
          </p:cNvPr>
          <p:cNvSpPr txBox="1">
            <a:spLocks/>
          </p:cNvSpPr>
          <p:nvPr/>
        </p:nvSpPr>
        <p:spPr bwMode="white">
          <a:xfrm>
            <a:off x="9391955" y="4444719"/>
            <a:ext cx="2700338" cy="738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>
                    <a:lumMod val="9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/>
              <a:t>Milton Dorado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sz="1600" i="1" dirty="0">
                <a:solidFill>
                  <a:schemeClr val="bg2"/>
                </a:solidFill>
                <a:latin typeface="+mn-lt"/>
              </a:rPr>
              <a:t>Data </a:t>
            </a:r>
            <a:r>
              <a:rPr lang="es-MX" sz="1600" i="1" dirty="0" err="1">
                <a:solidFill>
                  <a:schemeClr val="bg2"/>
                </a:solidFill>
                <a:latin typeface="+mn-lt"/>
              </a:rPr>
              <a:t>Engineer</a:t>
            </a:r>
            <a:endParaRPr lang="es-MX" sz="1600" i="1" dirty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5904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6" descr="Niña con documentos">
            <a:extLst>
              <a:ext uri="{FF2B5EF4-FFF2-40B4-BE49-F238E27FC236}">
                <a16:creationId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5080" indent="0" rtl="0">
              <a:buFont typeface="Arial" panose="020B0604020202020204" pitchFamily="34" charset="0"/>
              <a:buNone/>
            </a:pPr>
            <a:endParaRPr lang="es-MX" sz="2500" b="1" i="1" spc="70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marR="5080" indent="0" rtl="0">
              <a:buFont typeface="Arial" panose="020B0604020202020204" pitchFamily="34" charset="0"/>
              <a:buNone/>
            </a:pPr>
            <a:r>
              <a:rPr lang="es-MX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analtyticasolutionbi.com</a:t>
            </a:r>
          </a:p>
          <a:p>
            <a:pPr marL="0" indent="0" rtl="0">
              <a:lnSpc>
                <a:spcPct val="125000"/>
              </a:lnSpc>
              <a:buFont typeface="Arial" panose="020B0604020202020204" pitchFamily="34" charset="0"/>
              <a:buNone/>
            </a:pPr>
            <a:endParaRPr lang="es-MX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to 6" descr="Rectángulo beig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 bwMode="ltGray">
          <a:xfrm>
            <a:off x="931203" y="2894901"/>
            <a:ext cx="3312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38200" y="1701559"/>
            <a:ext cx="4859215" cy="1325563"/>
          </a:xfrm>
        </p:spPr>
        <p:txBody>
          <a:bodyPr rtlCol="0">
            <a:normAutofit/>
          </a:bodyPr>
          <a:lstStyle/>
          <a:p>
            <a:pPr rtl="0"/>
            <a:r>
              <a:rPr lang="es-MX" sz="5000" dirty="0">
                <a:solidFill>
                  <a:schemeClr val="bg1"/>
                </a:solidFill>
              </a:rPr>
              <a:t>¡GRACIAS!</a:t>
            </a:r>
            <a:endParaRPr lang="es-MX" sz="5000" dirty="0"/>
          </a:p>
        </p:txBody>
      </p:sp>
      <p:pic>
        <p:nvPicPr>
          <p:cNvPr id="11" name="Gráfico 10" descr="Icono de persona">
            <a:extLst>
              <a:ext uri="{FF2B5EF4-FFF2-40B4-BE49-F238E27FC236}">
                <a16:creationId xmlns:a16="http://schemas.microsoft.com/office/drawing/2014/main" id="{623730AD-04DB-4D31-90B9-486007BC48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12" name="Gráfico 11" descr="Icono de correo">
            <a:extLst>
              <a:ext uri="{FF2B5EF4-FFF2-40B4-BE49-F238E27FC236}">
                <a16:creationId xmlns:a16="http://schemas.microsoft.com/office/drawing/2014/main" id="{A19DD78C-1BBA-435D-AB9C-910A5A3B50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37" y="3965704"/>
            <a:ext cx="342900" cy="342900"/>
          </a:xfrm>
          <a:prstGeom prst="rect">
            <a:avLst/>
          </a:prstGeom>
        </p:spPr>
      </p:pic>
      <p:pic>
        <p:nvPicPr>
          <p:cNvPr id="13" name="Gráfico 12" descr="Icono de teléfono">
            <a:extLst>
              <a:ext uri="{FF2B5EF4-FFF2-40B4-BE49-F238E27FC236}">
                <a16:creationId xmlns:a16="http://schemas.microsoft.com/office/drawing/2014/main" id="{E1FE68E0-BC77-4B86-BF40-6A4FF5062F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2EE24B5-652C-4DB5-B7C3-B5BBEC1280B1}" type="slidenum">
              <a:rPr lang="en-US" noProof="0" smtClean="0"/>
              <a:t>18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7" descr="Hombre hablando por teléfono">
            <a:extLst>
              <a:ext uri="{FF2B5EF4-FFF2-40B4-BE49-F238E27FC236}">
                <a16:creationId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" y="19664"/>
            <a:ext cx="6991350" cy="6858000"/>
          </a:xfrm>
          <a:prstGeom prst="rect">
            <a:avLst/>
          </a:prstGeom>
        </p:spPr>
      </p:pic>
      <p:sp>
        <p:nvSpPr>
          <p:cNvPr id="5" name="objeto 3" descr="Rectángulo beig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59001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6" name="objeto 6" descr="Rectángulo azul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1692008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98107" y="2331086"/>
            <a:ext cx="5165558" cy="833856"/>
          </a:xfrm>
        </p:spPr>
        <p:txBody>
          <a:bodyPr rtlCol="0"/>
          <a:lstStyle/>
          <a:p>
            <a:pPr rtl="0"/>
            <a:r>
              <a:rPr lang="es-ES" dirty="0">
                <a:solidFill>
                  <a:schemeClr val="bg1"/>
                </a:solidFill>
              </a:rPr>
              <a:t>Objetivo del Proyecto</a:t>
            </a:r>
            <a:endParaRPr lang="es-MX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2</a:t>
            </a:fld>
            <a:endParaRPr lang="es-MX" sz="1000" dirty="0"/>
          </a:p>
        </p:txBody>
      </p:sp>
      <p:sp>
        <p:nvSpPr>
          <p:cNvPr id="7" name="objeto 9" descr="Rectángulo beig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6313932" y="3042424"/>
            <a:ext cx="45792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9" name="Marcador de contenido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88242" y="3217631"/>
            <a:ext cx="5181600" cy="1603375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buNone/>
            </a:pP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Analizar el comportamiento de los usuarios que abandonan el carrito de compras en un sitio web de </a:t>
            </a:r>
            <a:r>
              <a:rPr lang="es-ES" sz="1800" i="1" spc="-25" dirty="0">
                <a:solidFill>
                  <a:schemeClr val="accent4"/>
                </a:solidFill>
                <a:cs typeface="Arial"/>
              </a:rPr>
              <a:t>e-</a:t>
            </a:r>
            <a:r>
              <a:rPr lang="es-ES" sz="1800" i="1" spc="-25" dirty="0" err="1">
                <a:solidFill>
                  <a:schemeClr val="accent4"/>
                </a:solidFill>
                <a:cs typeface="Arial"/>
              </a:rPr>
              <a:t>commerce</a:t>
            </a:r>
            <a:r>
              <a:rPr lang="es-ES" sz="1800" i="1" spc="-25" dirty="0">
                <a:solidFill>
                  <a:schemeClr val="accent4"/>
                </a:solidFill>
                <a:cs typeface="Arial"/>
              </a:rPr>
              <a:t> </a:t>
            </a: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(</a:t>
            </a:r>
            <a:r>
              <a:rPr lang="es-ES" sz="1800" i="1" spc="-25" dirty="0">
                <a:solidFill>
                  <a:srgbClr val="FFC000"/>
                </a:solidFill>
                <a:cs typeface="Arial"/>
              </a:rPr>
              <a:t>Amazon</a:t>
            </a: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) para identificar posibles razones y proponer estrategias de retención.</a:t>
            </a:r>
            <a:endParaRPr lang="es-MX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arcador de posición de imagen 10" descr="Personas debatiendo algo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to 3" descr="Rectángulo azul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13" name="Elipse 12" descr="Elipse beige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C</a:t>
            </a:r>
            <a:r>
              <a:rPr lang="es-MX" dirty="0"/>
              <a:t>omercio Electrónico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 bwMode="white"/>
        <p:txBody>
          <a:bodyPr rtlCol="0">
            <a:normAutofit/>
          </a:bodyPr>
          <a:lstStyle/>
          <a:p>
            <a:pPr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s-ES" sz="1800" i="1" spc="-5" dirty="0">
                <a:solidFill>
                  <a:srgbClr val="FFFFFF"/>
                </a:solidFill>
                <a:cs typeface="Arial"/>
              </a:rPr>
              <a:t>La pandemia cambió radicalmente los hábitos de consumo de los clientes. </a:t>
            </a:r>
          </a:p>
          <a:p>
            <a:pPr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endParaRPr lang="es-ES" sz="1800" i="1" spc="-5" dirty="0">
              <a:solidFill>
                <a:srgbClr val="FFFFFF"/>
              </a:solidFill>
              <a:cs typeface="Arial"/>
            </a:endParaRPr>
          </a:p>
          <a:p>
            <a:pPr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s-ES" sz="1800" i="1" spc="-5" dirty="0">
                <a:solidFill>
                  <a:srgbClr val="FFFFFF"/>
                </a:solidFill>
                <a:cs typeface="Arial"/>
              </a:rPr>
              <a:t>amazon.com se convirtió en el mercado en línea más popular del mundo(2023) según </a:t>
            </a:r>
            <a:r>
              <a:rPr lang="es-ES" sz="1800" i="1" spc="-5" dirty="0" err="1">
                <a:solidFill>
                  <a:srgbClr val="FFFFFF"/>
                </a:solidFill>
                <a:cs typeface="Arial"/>
              </a:rPr>
              <a:t>statista</a:t>
            </a:r>
            <a:r>
              <a:rPr lang="es-ES" sz="1800" i="1" spc="-5" dirty="0">
                <a:solidFill>
                  <a:srgbClr val="FFFFFF"/>
                </a:solidFill>
                <a:cs typeface="Arial"/>
              </a:rPr>
              <a:t>.</a:t>
            </a:r>
          </a:p>
          <a:p>
            <a:pPr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endParaRPr lang="es-ES" sz="1800" i="1" spc="-5" dirty="0">
              <a:solidFill>
                <a:srgbClr val="FFFFFF"/>
              </a:solidFill>
              <a:cs typeface="Arial"/>
            </a:endParaRPr>
          </a:p>
          <a:p>
            <a:pPr rtl="0"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endParaRPr lang="es-MX" sz="1800" i="1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3</a:t>
            </a:fld>
            <a:endParaRPr lang="es-MX" sz="1000" dirty="0"/>
          </a:p>
        </p:txBody>
      </p:sp>
      <p:sp>
        <p:nvSpPr>
          <p:cNvPr id="9" name="objeto 5" descr="Rectángulo beig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915637" y="1346384"/>
            <a:ext cx="486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C3CB9BE3-C65D-0789-7D49-77D6D0C8D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3105" y="2205951"/>
            <a:ext cx="9951827" cy="823912"/>
          </a:xfrm>
        </p:spPr>
        <p:txBody>
          <a:bodyPr>
            <a:noAutofit/>
          </a:bodyPr>
          <a:lstStyle/>
          <a:p>
            <a:r>
              <a:rPr lang="es-ES" sz="1600" dirty="0"/>
              <a:t> A través del comercio electrónico, las empresas pueden obtener acceso y establecer una </a:t>
            </a:r>
            <a:r>
              <a:rPr lang="es-E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presencia</a:t>
            </a:r>
            <a:r>
              <a:rPr lang="es-ES" sz="1600" dirty="0"/>
              <a:t> más amplia en el </a:t>
            </a:r>
            <a:r>
              <a:rPr lang="es-ES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mercado</a:t>
            </a:r>
            <a:r>
              <a:rPr lang="es-ES" sz="1600" dirty="0"/>
              <a:t> al proporcionar canales de distribución más baratos y eficientes para sus productos o servicios.</a:t>
            </a:r>
            <a:endParaRPr lang="es-MX" sz="1600" dirty="0"/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DC9AC323-ACDC-82AC-3182-568A3898A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050" y="3630652"/>
            <a:ext cx="5629969" cy="226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019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Logotipo&#10;&#10;Descripción generada automáticamente">
            <a:extLst>
              <a:ext uri="{FF2B5EF4-FFF2-40B4-BE49-F238E27FC236}">
                <a16:creationId xmlns:a16="http://schemas.microsoft.com/office/drawing/2014/main" id="{9070C847-3E3C-DDD8-24A3-D9EE0D743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801" y="2132148"/>
            <a:ext cx="4876800" cy="48768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39814EBD-9854-3634-24C7-37C6F4678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Carrito abandonado</a:t>
            </a:r>
            <a:endParaRPr lang="es-MX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AAF4350-73D8-2627-F218-4E66D18B6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2171" y="2132148"/>
            <a:ext cx="9720057" cy="823912"/>
          </a:xfrm>
        </p:spPr>
        <p:txBody>
          <a:bodyPr>
            <a:normAutofit fontScale="92500" lnSpcReduction="20000"/>
          </a:bodyPr>
          <a:lstStyle/>
          <a:p>
            <a:r>
              <a:rPr lang="es-ES" dirty="0"/>
              <a:t>Los </a:t>
            </a:r>
            <a:r>
              <a:rPr lang="es-ES" dirty="0">
                <a:solidFill>
                  <a:srgbClr val="FFC000"/>
                </a:solidFill>
              </a:rPr>
              <a:t>carritos</a:t>
            </a:r>
            <a:r>
              <a:rPr lang="es-ES" dirty="0"/>
              <a:t> de compra </a:t>
            </a:r>
            <a:r>
              <a:rPr lang="es-ES" dirty="0">
                <a:solidFill>
                  <a:srgbClr val="FFC000"/>
                </a:solidFill>
              </a:rPr>
              <a:t>abandonados</a:t>
            </a:r>
            <a:r>
              <a:rPr lang="es-ES" dirty="0"/>
              <a:t> son aquellos donde los clientes iniciaron el proceso de compra, pero no lo concretaron de manera exitosa.</a:t>
            </a:r>
            <a:endParaRPr lang="es-MX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771EE677-AD90-328D-D6FD-D82CF675A2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s-ES" sz="1800" dirty="0"/>
          </a:p>
          <a:p>
            <a:endParaRPr lang="es-ES" sz="1800" dirty="0"/>
          </a:p>
          <a:p>
            <a:r>
              <a:rPr lang="es-ES" sz="1800" dirty="0"/>
              <a:t>La tasa de </a:t>
            </a:r>
            <a:r>
              <a:rPr lang="es-ES" sz="1800" dirty="0">
                <a:solidFill>
                  <a:schemeClr val="accent6"/>
                </a:solidFill>
              </a:rPr>
              <a:t>abandono</a:t>
            </a:r>
            <a:r>
              <a:rPr lang="es-ES" sz="1800" dirty="0"/>
              <a:t> de carritos es del </a:t>
            </a:r>
            <a:r>
              <a:rPr lang="es-ES" sz="1800" dirty="0">
                <a:solidFill>
                  <a:srgbClr val="0070C0"/>
                </a:solidFill>
              </a:rPr>
              <a:t>70% a nivel mundial</a:t>
            </a:r>
            <a:r>
              <a:rPr lang="es-ES" sz="1800" dirty="0"/>
              <a:t>, según un informe de Statista.</a:t>
            </a:r>
            <a:endParaRPr lang="es-MX" sz="1800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98D805C9-9276-13EE-7507-DAE32B98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2EE24B5-652C-4DB5-B7C3-B5BBEC1280B1}" type="slidenum">
              <a:rPr lang="es-MX" noProof="0" smtClean="0"/>
              <a:t>4</a:t>
            </a:fld>
            <a:endParaRPr lang="es-MX" noProof="0" dirty="0"/>
          </a:p>
        </p:txBody>
      </p:sp>
      <p:pic>
        <p:nvPicPr>
          <p:cNvPr id="14" name="Gráfico 13" descr="Insignia signo de interrogación con relleno sólido">
            <a:extLst>
              <a:ext uri="{FF2B5EF4-FFF2-40B4-BE49-F238E27FC236}">
                <a16:creationId xmlns:a16="http://schemas.microsoft.com/office/drawing/2014/main" id="{83F98CFC-0BED-499C-7EC0-84A80AFF27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64001" y="52605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72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 descr="Rectángulo azul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to 3" descr="Rectángulo azul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9" name="Elipse 8" descr="Elipse beige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 rtlCol="0"/>
          <a:lstStyle/>
          <a:p>
            <a:pPr rtl="0"/>
            <a:r>
              <a:rPr lang="es-MX" dirty="0">
                <a:solidFill>
                  <a:schemeClr val="bg1"/>
                </a:solidFill>
              </a:rPr>
              <a:t>Dataset de estudio.</a:t>
            </a:r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5</a:t>
            </a:fld>
            <a:endParaRPr lang="es-MX" sz="1000" dirty="0"/>
          </a:p>
        </p:txBody>
      </p:sp>
      <p:sp>
        <p:nvSpPr>
          <p:cNvPr id="11" name="objeto 5" descr="Rectángulo beig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6768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3" name="Marcador de contenido 3">
            <a:extLst>
              <a:ext uri="{FF2B5EF4-FFF2-40B4-BE49-F238E27FC236}">
                <a16:creationId xmlns:a16="http://schemas.microsoft.com/office/drawing/2014/main" id="{6757842F-8F2D-0D23-348B-F5C1E5A3D677}"/>
              </a:ext>
            </a:extLst>
          </p:cNvPr>
          <p:cNvSpPr txBox="1">
            <a:spLocks/>
          </p:cNvSpPr>
          <p:nvPr/>
        </p:nvSpPr>
        <p:spPr bwMode="white">
          <a:xfrm>
            <a:off x="658762" y="2378125"/>
            <a:ext cx="5107860" cy="352893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rtl="0">
              <a:buNone/>
            </a:pP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La base de datos fue extraída  de </a:t>
            </a:r>
            <a:r>
              <a:rPr lang="es-ES" sz="1800" i="1" spc="-25" dirty="0">
                <a:solidFill>
                  <a:schemeClr val="accent4"/>
                </a:solidFill>
                <a:cs typeface="Arial"/>
              </a:rPr>
              <a:t>Kaggle</a:t>
            </a: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Los datos encontrados corresponden al mes junio de 2023. El total de columnas es 24 y el total de filas es 602.</a:t>
            </a:r>
          </a:p>
          <a:p>
            <a:pPr marL="0" indent="0" algn="just" rtl="0">
              <a:buNone/>
            </a:pP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</a:p>
          <a:p>
            <a:pPr marL="0" indent="0" algn="just" rtl="0">
              <a:buNone/>
            </a:pP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Este conjunto de datos incluye la Edad del cliente, el Género, las Categorías de compra, las Calificaciones, la Frecuencia de compra, la Confiabilidad de las reseñas, entre otras variables.</a:t>
            </a:r>
            <a:endParaRPr lang="es-MX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0" indent="0" algn="just" rtl="0">
              <a:buNone/>
            </a:pPr>
            <a:endParaRPr lang="es-MX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4" name="Marcador de contenido 3">
            <a:extLst>
              <a:ext uri="{FF2B5EF4-FFF2-40B4-BE49-F238E27FC236}">
                <a16:creationId xmlns:a16="http://schemas.microsoft.com/office/drawing/2014/main" id="{6312D0C3-93D9-AC9F-1545-DAE4F7F34002}"/>
              </a:ext>
            </a:extLst>
          </p:cNvPr>
          <p:cNvSpPr txBox="1">
            <a:spLocks/>
          </p:cNvSpPr>
          <p:nvPr/>
        </p:nvSpPr>
        <p:spPr bwMode="white">
          <a:xfrm>
            <a:off x="6245940" y="2004499"/>
            <a:ext cx="5107860" cy="352893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rtl="0">
              <a:buNone/>
            </a:pP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ETL de la base de datos.</a:t>
            </a:r>
          </a:p>
          <a:p>
            <a:pPr marL="0" indent="0" algn="just" rtl="0">
              <a:buNone/>
            </a:pPr>
            <a:endParaRPr lang="es-ES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0" indent="0" algn="just" rtl="0">
              <a:buNone/>
            </a:pP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Se crearon nuevas columnas para su mejor lectura para formar los KPI, tales como:</a:t>
            </a:r>
          </a:p>
          <a:p>
            <a:pPr marL="0" indent="0" algn="just" rtl="0">
              <a:buNone/>
            </a:pPr>
            <a:endParaRPr lang="es-ES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0" indent="0" algn="just" rtl="0">
              <a:buNone/>
            </a:pPr>
            <a:r>
              <a:rPr lang="es-ES" sz="1800" b="1" i="1" spc="-25" dirty="0">
                <a:solidFill>
                  <a:srgbClr val="92D050"/>
                </a:solidFill>
                <a:cs typeface="Arial"/>
              </a:rPr>
              <a:t>+ Columna Rango etario</a:t>
            </a: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. Categorizando por Menores de edad(&lt;18), adulto joven(18-25), adulto (26-40), adulto de mediana edad (41-60) y adulto-mayor (mayores de 60 años).</a:t>
            </a:r>
          </a:p>
          <a:p>
            <a:pPr marL="0" indent="0" algn="just" rtl="0">
              <a:buNone/>
            </a:pPr>
            <a:r>
              <a:rPr lang="es-ES" sz="1800" b="1" i="1" spc="-25" dirty="0">
                <a:solidFill>
                  <a:srgbClr val="92D050"/>
                </a:solidFill>
                <a:cs typeface="Arial"/>
              </a:rPr>
              <a:t>+   Columna Time. </a:t>
            </a:r>
            <a:r>
              <a:rPr lang="es-E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Separando las horas de la columna Date.</a:t>
            </a: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 descr="Rectángulo azul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to 3" descr="Rectángulo azul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9" name="Elipse 8" descr="Elipse beige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 rtlCol="0"/>
          <a:lstStyle/>
          <a:p>
            <a:pPr rtl="0"/>
            <a:r>
              <a:rPr lang="es-MX" dirty="0">
                <a:solidFill>
                  <a:schemeClr val="bg1"/>
                </a:solidFill>
              </a:rPr>
              <a:t>Dataset de estudio.</a:t>
            </a:r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6</a:t>
            </a:fld>
            <a:endParaRPr lang="es-MX" sz="1000" dirty="0"/>
          </a:p>
        </p:txBody>
      </p:sp>
      <p:sp>
        <p:nvSpPr>
          <p:cNvPr id="11" name="objeto 5" descr="Rectángulo beig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6768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3" name="Marcador de contenido 3">
            <a:extLst>
              <a:ext uri="{FF2B5EF4-FFF2-40B4-BE49-F238E27FC236}">
                <a16:creationId xmlns:a16="http://schemas.microsoft.com/office/drawing/2014/main" id="{6757842F-8F2D-0D23-348B-F5C1E5A3D677}"/>
              </a:ext>
            </a:extLst>
          </p:cNvPr>
          <p:cNvSpPr txBox="1">
            <a:spLocks/>
          </p:cNvSpPr>
          <p:nvPr/>
        </p:nvSpPr>
        <p:spPr bwMode="white">
          <a:xfrm>
            <a:off x="658762" y="2378125"/>
            <a:ext cx="5107860" cy="3528937"/>
          </a:xfrm>
          <a:prstGeom prst="rect">
            <a:avLst/>
          </a:prstGeom>
        </p:spPr>
        <p:txBody>
          <a:bodyPr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s-MX" sz="1800" b="1" i="1" spc="-25" dirty="0">
                <a:solidFill>
                  <a:srgbClr val="92D050"/>
                </a:solidFill>
                <a:cs typeface="Arial"/>
              </a:rPr>
              <a:t>+  Columna Time Status.</a:t>
            </a:r>
            <a:r>
              <a:rPr lang="es-MX" sz="1800" b="1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 </a:t>
            </a:r>
            <a:r>
              <a:rPr lang="es-MX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Categorizando por estado del día. Moorning (&lt;12:00:00hrs), Afternoon (12:01:00hrs-18:00:00hrs), Evening (18:01:00hrs-21:00:00hrs) y Night (21:01:00hrs-24:00:00hrs) </a:t>
            </a:r>
          </a:p>
          <a:p>
            <a:pPr marL="0" indent="0" algn="just">
              <a:buNone/>
            </a:pPr>
            <a:endParaRPr lang="es-MX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0" indent="0" algn="just">
              <a:buNone/>
            </a:pPr>
            <a:r>
              <a:rPr lang="es-MX" sz="1800" i="1" spc="-25" dirty="0">
                <a:solidFill>
                  <a:srgbClr val="FFC000"/>
                </a:solidFill>
                <a:cs typeface="Arial"/>
              </a:rPr>
              <a:t>Total Consumidores:  602 </a:t>
            </a:r>
          </a:p>
          <a:p>
            <a:pPr marL="0" indent="0" algn="just">
              <a:buNone/>
            </a:pPr>
            <a:r>
              <a:rPr lang="es-MX" sz="1800" i="1" spc="-25" dirty="0">
                <a:solidFill>
                  <a:srgbClr val="F880E4"/>
                </a:solidFill>
                <a:cs typeface="Arial"/>
              </a:rPr>
              <a:t>Mujeres: 352</a:t>
            </a:r>
          </a:p>
          <a:p>
            <a:pPr marL="0" indent="0" algn="just">
              <a:buNone/>
            </a:pPr>
            <a:r>
              <a:rPr lang="es-MX" sz="1800" i="1" spc="-25" dirty="0">
                <a:solidFill>
                  <a:srgbClr val="00B0F0"/>
                </a:solidFill>
                <a:cs typeface="Arial"/>
              </a:rPr>
              <a:t>Hombres: 142</a:t>
            </a:r>
          </a:p>
          <a:p>
            <a:pPr marL="0" indent="0" algn="just">
              <a:buNone/>
            </a:pPr>
            <a:r>
              <a:rPr lang="es-MX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Otros: 19</a:t>
            </a:r>
          </a:p>
          <a:p>
            <a:pPr marL="0" indent="0" algn="just">
              <a:buNone/>
            </a:pPr>
            <a:r>
              <a:rPr lang="es-MX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Prefiero no decir: 89</a:t>
            </a:r>
          </a:p>
          <a:p>
            <a:pPr marL="0" indent="0" algn="just">
              <a:buNone/>
            </a:pPr>
            <a:endParaRPr lang="es-ES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0" indent="0" algn="just" rtl="0">
              <a:buNone/>
            </a:pPr>
            <a:endParaRPr lang="es-MX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  <a:p>
            <a:pPr marL="0" indent="0" algn="just" rtl="0">
              <a:buNone/>
            </a:pPr>
            <a:endParaRPr lang="es-MX" sz="1800" i="1" spc="-2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A903A71F-5D69-58CD-B09D-78711429E4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545782"/>
              </p:ext>
            </p:extLst>
          </p:nvPr>
        </p:nvGraphicFramePr>
        <p:xfrm>
          <a:off x="6088627" y="1999007"/>
          <a:ext cx="5781368" cy="413332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45342">
                  <a:extLst>
                    <a:ext uri="{9D8B030D-6E8A-4147-A177-3AD203B41FA5}">
                      <a16:colId xmlns:a16="http://schemas.microsoft.com/office/drawing/2014/main" val="1934840411"/>
                    </a:ext>
                  </a:extLst>
                </a:gridCol>
                <a:gridCol w="1445342">
                  <a:extLst>
                    <a:ext uri="{9D8B030D-6E8A-4147-A177-3AD203B41FA5}">
                      <a16:colId xmlns:a16="http://schemas.microsoft.com/office/drawing/2014/main" val="1618794539"/>
                    </a:ext>
                  </a:extLst>
                </a:gridCol>
                <a:gridCol w="1445342">
                  <a:extLst>
                    <a:ext uri="{9D8B030D-6E8A-4147-A177-3AD203B41FA5}">
                      <a16:colId xmlns:a16="http://schemas.microsoft.com/office/drawing/2014/main" val="1546500860"/>
                    </a:ext>
                  </a:extLst>
                </a:gridCol>
                <a:gridCol w="1445342">
                  <a:extLst>
                    <a:ext uri="{9D8B030D-6E8A-4147-A177-3AD203B41FA5}">
                      <a16:colId xmlns:a16="http://schemas.microsoft.com/office/drawing/2014/main" val="3752990597"/>
                    </a:ext>
                  </a:extLst>
                </a:gridCol>
              </a:tblGrid>
              <a:tr h="338562">
                <a:tc>
                  <a:txBody>
                    <a:bodyPr/>
                    <a:lstStyle/>
                    <a:p>
                      <a:r>
                        <a:rPr lang="es-ES" sz="1000" dirty="0"/>
                        <a:t>KPI</a:t>
                      </a:r>
                      <a:endParaRPr lang="es-MX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00" dirty="0"/>
                        <a:t>FORMULA</a:t>
                      </a:r>
                      <a:endParaRPr lang="es-MX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00" dirty="0"/>
                        <a:t>UNIDAD</a:t>
                      </a:r>
                      <a:endParaRPr lang="es-MX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00" dirty="0"/>
                        <a:t>DIMENSIONES</a:t>
                      </a:r>
                      <a:endParaRPr lang="es-MX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5016327"/>
                  </a:ext>
                </a:extLst>
              </a:tr>
              <a:tr h="338562">
                <a:tc>
                  <a:txBody>
                    <a:bodyPr/>
                    <a:lstStyle/>
                    <a:p>
                      <a:r>
                        <a:rPr lang="es-ES" sz="900" dirty="0"/>
                        <a:t>Venta por rango etario y categoría de compra.</a:t>
                      </a:r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900" dirty="0"/>
                        <a:t>Cantidad de Ventas.</a:t>
                      </a:r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900" dirty="0"/>
                        <a:t>Rango Etario, Categoría de Compra.</a:t>
                      </a:r>
                      <a:endParaRPr lang="es-MX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3102374"/>
                  </a:ext>
                </a:extLst>
              </a:tr>
              <a:tr h="338562">
                <a:tc>
                  <a:txBody>
                    <a:bodyPr/>
                    <a:lstStyle/>
                    <a:p>
                      <a:r>
                        <a:rPr lang="es-ES" sz="900" dirty="0"/>
                        <a:t>Venta por Género, Categoría de Compra y Rango Etario.</a:t>
                      </a:r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900" dirty="0"/>
                        <a:t>Cantidad de Ventas</a:t>
                      </a:r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900" dirty="0"/>
                        <a:t>Género, Categoría de Compra, Rango Etario</a:t>
                      </a:r>
                      <a:endParaRPr lang="es-MX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16550"/>
                  </a:ext>
                </a:extLst>
              </a:tr>
              <a:tr h="338562">
                <a:tc>
                  <a:txBody>
                    <a:bodyPr/>
                    <a:lstStyle/>
                    <a:p>
                      <a:r>
                        <a:rPr lang="es-ES" sz="900" dirty="0"/>
                        <a:t>Frecuencia de abandono por categoría de compra y género</a:t>
                      </a:r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900" dirty="0"/>
                        <a:t>Cantidad de Abandono</a:t>
                      </a:r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900" dirty="0"/>
                        <a:t>Categoria de compra, Género</a:t>
                      </a:r>
                      <a:endParaRPr lang="es-MX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351873"/>
                  </a:ext>
                </a:extLst>
              </a:tr>
              <a:tr h="338562">
                <a:tc>
                  <a:txBody>
                    <a:bodyPr/>
                    <a:lstStyle/>
                    <a:p>
                      <a:r>
                        <a:rPr lang="es-MX" sz="900" dirty="0"/>
                        <a:t>Frecuencia de compra por número de páginas visitadas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900" dirty="0"/>
                        <a:t>Cantidad de Compras</a:t>
                      </a:r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900" dirty="0"/>
                        <a:t>Número de Páginas Visitadas</a:t>
                      </a:r>
                      <a:endParaRPr lang="es-MX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236923"/>
                  </a:ext>
                </a:extLst>
              </a:tr>
              <a:tr h="338562">
                <a:tc>
                  <a:txBody>
                    <a:bodyPr/>
                    <a:lstStyle/>
                    <a:p>
                      <a:r>
                        <a:rPr lang="es-ES" sz="900" dirty="0"/>
                        <a:t>Categorías de compra con reseñas negativas y cantidad de ventas</a:t>
                      </a:r>
                    </a:p>
                    <a:p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687048"/>
                  </a:ext>
                </a:extLst>
              </a:tr>
              <a:tr h="338562">
                <a:tc>
                  <a:txBody>
                    <a:bodyPr/>
                    <a:lstStyle/>
                    <a:p>
                      <a:r>
                        <a:rPr lang="es-ES" sz="900" dirty="0"/>
                        <a:t>Comparativa entre reseñas negativas y frecuencia de compra por categoría</a:t>
                      </a:r>
                    </a:p>
                    <a:p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5142210"/>
                  </a:ext>
                </a:extLst>
              </a:tr>
              <a:tr h="338562">
                <a:tc>
                  <a:txBody>
                    <a:bodyPr/>
                    <a:lstStyle/>
                    <a:p>
                      <a:r>
                        <a:rPr lang="es-MX" sz="900" dirty="0"/>
                        <a:t>Método de búsqueda por rango etario</a:t>
                      </a:r>
                    </a:p>
                    <a:p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3408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8999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13" descr="Manos de personas">
            <a:extLst>
              <a:ext uri="{FF2B5EF4-FFF2-40B4-BE49-F238E27FC236}">
                <a16:creationId xmlns:a16="http://schemas.microsoft.com/office/drawing/2014/main" id="{3473867A-FBFD-45C7-BD5B-FDE711A8E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0"/>
            <a:ext cx="12192000" cy="6858000"/>
          </a:xfrm>
          <a:prstGeom prst="rect">
            <a:avLst/>
          </a:prstGeom>
        </p:spPr>
      </p:pic>
      <p:sp>
        <p:nvSpPr>
          <p:cNvPr id="5" name="objeto 3" descr="Rectángulo azul">
            <a:hlinkClick r:id="rId4"/>
            <a:extLst>
              <a:ext uri="{FF2B5EF4-FFF2-40B4-BE49-F238E27FC236}">
                <a16:creationId xmlns:a16="http://schemas.microsoft.com/office/drawing/2014/main" id="{33BB357B-B238-4C43-8242-F33D9E1D4905}"/>
              </a:ext>
            </a:extLst>
          </p:cNvPr>
          <p:cNvSpPr/>
          <p:nvPr/>
        </p:nvSpPr>
        <p:spPr>
          <a:xfrm>
            <a:off x="12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7" name="Elipse 6" descr="Elipse beige">
            <a:extLst>
              <a:ext uri="{FF2B5EF4-FFF2-40B4-BE49-F238E27FC236}">
                <a16:creationId xmlns:a16="http://schemas.microsoft.com/office/drawing/2014/main" id="{5E8475D7-5EB4-4E70-AD4D-D32B1FB40E6E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19" name="Título 18">
            <a:extLst>
              <a:ext uri="{FF2B5EF4-FFF2-40B4-BE49-F238E27FC236}">
                <a16:creationId xmlns:a16="http://schemas.microsoft.com/office/drawing/2014/main" id="{592443CF-1BB0-4648-AEBA-9AFB75D72A99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723900" y="-163475"/>
            <a:ext cx="10515600" cy="1325563"/>
          </a:xfrm>
        </p:spPr>
        <p:txBody>
          <a:bodyPr rtlCol="0"/>
          <a:lstStyle/>
          <a:p>
            <a:pPr rtl="0"/>
            <a:r>
              <a:rPr lang="es-MX" dirty="0">
                <a:solidFill>
                  <a:schemeClr val="bg1"/>
                </a:solidFill>
              </a:rPr>
              <a:t>   Gráficos</a:t>
            </a:r>
            <a:endParaRPr lang="es-MX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1F16D174-C1FB-4494-B78F-EFF7C645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912" y="6174902"/>
            <a:ext cx="357116" cy="365125"/>
          </a:xfrm>
        </p:spPr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7</a:t>
            </a:fld>
            <a:endParaRPr lang="es-MX" sz="1000" dirty="0"/>
          </a:p>
        </p:txBody>
      </p:sp>
      <p:sp>
        <p:nvSpPr>
          <p:cNvPr id="9" name="objeto 5" descr="Rectángulo beige">
            <a:extLst>
              <a:ext uri="{FF2B5EF4-FFF2-40B4-BE49-F238E27FC236}">
                <a16:creationId xmlns:a16="http://schemas.microsoft.com/office/drawing/2014/main" id="{3C19A568-7E73-443A-A183-2C3EDA0087DF}"/>
              </a:ext>
            </a:extLst>
          </p:cNvPr>
          <p:cNvSpPr/>
          <p:nvPr/>
        </p:nvSpPr>
        <p:spPr bwMode="white">
          <a:xfrm>
            <a:off x="836255" y="864067"/>
            <a:ext cx="5508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pic>
        <p:nvPicPr>
          <p:cNvPr id="8" name="Imagen 7">
            <a:hlinkClick r:id="rId5"/>
            <a:extLst>
              <a:ext uri="{FF2B5EF4-FFF2-40B4-BE49-F238E27FC236}">
                <a16:creationId xmlns:a16="http://schemas.microsoft.com/office/drawing/2014/main" id="{B6E0FED8-AE31-4DFC-769A-D9EAF73421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0184" y="1435734"/>
            <a:ext cx="8140113" cy="456367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D184A542-F898-C4E5-90BA-1B399B97416C}"/>
              </a:ext>
            </a:extLst>
          </p:cNvPr>
          <p:cNvSpPr txBox="1"/>
          <p:nvPr/>
        </p:nvSpPr>
        <p:spPr>
          <a:xfrm>
            <a:off x="6782404" y="596779"/>
            <a:ext cx="40189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i="1" u="sng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Da  </a:t>
            </a:r>
            <a:r>
              <a:rPr lang="es-ES" sz="1600" i="1" u="sng" dirty="0" err="1">
                <a:solidFill>
                  <a:schemeClr val="bg1">
                    <a:lumMod val="85000"/>
                  </a:schemeClr>
                </a:solidFill>
                <a:latin typeface="+mj-lt"/>
              </a:rPr>
              <a:t>ctrl</a:t>
            </a:r>
            <a:r>
              <a:rPr lang="es-ES" sz="1600" i="1" u="sng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 + </a:t>
            </a:r>
            <a:r>
              <a:rPr lang="es-ES" sz="1600" i="1" u="sng" dirty="0" err="1">
                <a:solidFill>
                  <a:schemeClr val="bg1">
                    <a:lumMod val="85000"/>
                  </a:schemeClr>
                </a:solidFill>
                <a:latin typeface="+mj-lt"/>
              </a:rPr>
              <a:t>click</a:t>
            </a:r>
            <a:r>
              <a:rPr lang="es-ES" sz="1600" i="1" u="sng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  en la Imagen para redireccionarte al Gráfico</a:t>
            </a:r>
            <a:endParaRPr lang="es-MX" sz="1600" i="1" u="sng" dirty="0">
              <a:solidFill>
                <a:schemeClr val="bg1">
                  <a:lumMod val="8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4943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 descr="Apretón de manos de dos person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ctá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3" name="Elipse 22" descr="Elipse bei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5864105" y="1718705"/>
            <a:ext cx="5335819" cy="1473480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Las mujeres son </a:t>
            </a:r>
            <a:r>
              <a:rPr lang="es-ES" b="1" dirty="0">
                <a:solidFill>
                  <a:srgbClr val="92D050"/>
                </a:solidFill>
              </a:rPr>
              <a:t>consumidoras</a:t>
            </a:r>
            <a:r>
              <a:rPr lang="es-ES" b="1" dirty="0">
                <a:solidFill>
                  <a:schemeClr val="bg1"/>
                </a:solidFill>
              </a:rPr>
              <a:t> altamente </a:t>
            </a:r>
            <a:r>
              <a:rPr lang="es-ES" b="1" dirty="0">
                <a:solidFill>
                  <a:srgbClr val="FFFF00"/>
                </a:solidFill>
              </a:rPr>
              <a:t>activas</a:t>
            </a:r>
            <a:r>
              <a:rPr lang="es-ES" b="1" dirty="0">
                <a:solidFill>
                  <a:schemeClr val="bg1"/>
                </a:solidFill>
              </a:rPr>
              <a:t> respecto a los hombres. Así mismo son las mujeres que compran </a:t>
            </a:r>
            <a:r>
              <a:rPr lang="es-ES" b="1" dirty="0">
                <a:solidFill>
                  <a:srgbClr val="00B050"/>
                </a:solidFill>
              </a:rPr>
              <a:t>varias veces al mes</a:t>
            </a:r>
            <a:r>
              <a:rPr lang="es-ES" b="1" dirty="0">
                <a:solidFill>
                  <a:schemeClr val="bg1"/>
                </a:solidFill>
              </a:rPr>
              <a:t>, mientras que el mayor número de hombres compra </a:t>
            </a:r>
            <a:r>
              <a:rPr lang="es-ES" b="1" dirty="0">
                <a:solidFill>
                  <a:srgbClr val="FFFF00"/>
                </a:solidFill>
              </a:rPr>
              <a:t>menos de una vez al mes</a:t>
            </a:r>
            <a:r>
              <a:rPr lang="es-ES" b="1" dirty="0">
                <a:solidFill>
                  <a:schemeClr val="bg1"/>
                </a:solidFill>
              </a:rPr>
              <a:t>.</a:t>
            </a:r>
            <a:endParaRPr lang="es-MX" b="1" dirty="0">
              <a:solidFill>
                <a:schemeClr val="bg1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8</a:t>
            </a:fld>
            <a:endParaRPr lang="es-MX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Datos y comportamiento del consumidor</a:t>
            </a:r>
            <a:endParaRPr lang="es-MX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6"/>
            <a:ext cx="3274253" cy="1466150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La mayoría de los clientes son </a:t>
            </a:r>
            <a:r>
              <a:rPr lang="es-ES" b="1" dirty="0">
                <a:solidFill>
                  <a:srgbClr val="F880E4"/>
                </a:solidFill>
              </a:rPr>
              <a:t>mujeres</a:t>
            </a:r>
            <a:r>
              <a:rPr lang="es-ES" b="1" dirty="0">
                <a:solidFill>
                  <a:schemeClr val="bg1"/>
                </a:solidFill>
              </a:rPr>
              <a:t>, contribuyendo con el 58.5% del total. Seguido de </a:t>
            </a:r>
            <a:r>
              <a:rPr lang="es-ES" b="1" dirty="0">
                <a:solidFill>
                  <a:srgbClr val="00B0F0"/>
                </a:solidFill>
              </a:rPr>
              <a:t>Hombres </a:t>
            </a:r>
            <a:r>
              <a:rPr lang="es-ES" b="1" dirty="0">
                <a:solidFill>
                  <a:schemeClr val="bg1"/>
                </a:solidFill>
              </a:rPr>
              <a:t>con 23.6 %.</a:t>
            </a: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endParaRPr lang="es-ES" sz="1400" b="1" i="1" spc="-15" dirty="0">
              <a:solidFill>
                <a:schemeClr val="bg1"/>
              </a:solidFill>
              <a:cs typeface="Arial"/>
            </a:endParaRP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36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758676" y="1675881"/>
            <a:ext cx="576000" cy="576000"/>
          </a:xfrm>
        </p:spPr>
      </p:pic>
      <p:sp>
        <p:nvSpPr>
          <p:cNvPr id="24" name="objeto 5" descr="Rectángulo bei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46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pic>
        <p:nvPicPr>
          <p:cNvPr id="18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C3417287-8173-EF66-4CD8-B6728C726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5285705" y="1704229"/>
            <a:ext cx="576000" cy="576000"/>
          </a:xfrm>
          <a:prstGeom prst="rect">
            <a:avLst/>
          </a:prstGeom>
        </p:spPr>
      </p:pic>
      <p:sp>
        <p:nvSpPr>
          <p:cNvPr id="45" name="Marcador de contenido 6">
            <a:extLst>
              <a:ext uri="{FF2B5EF4-FFF2-40B4-BE49-F238E27FC236}">
                <a16:creationId xmlns:a16="http://schemas.microsoft.com/office/drawing/2014/main" id="{D93D8D49-5ADC-9098-A749-D02FDAE048FF}"/>
              </a:ext>
            </a:extLst>
          </p:cNvPr>
          <p:cNvSpPr txBox="1">
            <a:spLocks/>
          </p:cNvSpPr>
          <p:nvPr/>
        </p:nvSpPr>
        <p:spPr bwMode="white">
          <a:xfrm>
            <a:off x="1334676" y="4139285"/>
            <a:ext cx="3708592" cy="1466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La mayoría de los clientes son </a:t>
            </a:r>
            <a:r>
              <a:rPr lang="es-ES" b="1" dirty="0">
                <a:solidFill>
                  <a:srgbClr val="F880E4"/>
                </a:solidFill>
              </a:rPr>
              <a:t>mujeres</a:t>
            </a:r>
            <a:r>
              <a:rPr lang="es-ES" b="1" dirty="0">
                <a:solidFill>
                  <a:schemeClr val="bg1"/>
                </a:solidFill>
              </a:rPr>
              <a:t>, contribuyendo con el 58,5% del total. Seguido de </a:t>
            </a:r>
            <a:r>
              <a:rPr lang="es-ES" b="1" dirty="0">
                <a:solidFill>
                  <a:srgbClr val="00B0F0"/>
                </a:solidFill>
              </a:rPr>
              <a:t>Hombres</a:t>
            </a:r>
            <a:r>
              <a:rPr lang="es-ES" b="1" dirty="0">
                <a:solidFill>
                  <a:schemeClr val="bg1"/>
                </a:solidFill>
              </a:rPr>
              <a:t> (23,6 %).</a:t>
            </a:r>
          </a:p>
          <a:p>
            <a:pPr marL="12700" algn="just">
              <a:lnSpc>
                <a:spcPct val="120000"/>
              </a:lnSpc>
              <a:spcBef>
                <a:spcPts val="100"/>
              </a:spcBef>
            </a:pPr>
            <a:endParaRPr lang="es-ES" sz="1400" b="1" i="1" spc="-15" dirty="0">
              <a:solidFill>
                <a:schemeClr val="bg1"/>
              </a:solidFill>
              <a:cs typeface="Arial"/>
            </a:endParaRPr>
          </a:p>
          <a:p>
            <a:pPr marL="12700" algn="just">
              <a:lnSpc>
                <a:spcPct val="120000"/>
              </a:lnSpc>
              <a:spcBef>
                <a:spcPts val="100"/>
              </a:spcBef>
            </a:pP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6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5D99B575-2065-8B52-B207-A402C81C0E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714624" y="4095630"/>
            <a:ext cx="678365" cy="576000"/>
          </a:xfrm>
          <a:prstGeom prst="rect">
            <a:avLst/>
          </a:prstGeom>
        </p:spPr>
      </p:pic>
      <p:sp>
        <p:nvSpPr>
          <p:cNvPr id="47" name="Marcador de contenido 6">
            <a:extLst>
              <a:ext uri="{FF2B5EF4-FFF2-40B4-BE49-F238E27FC236}">
                <a16:creationId xmlns:a16="http://schemas.microsoft.com/office/drawing/2014/main" id="{8F72F33E-349E-4E64-6B85-4F241F745A43}"/>
              </a:ext>
            </a:extLst>
          </p:cNvPr>
          <p:cNvSpPr txBox="1">
            <a:spLocks/>
          </p:cNvSpPr>
          <p:nvPr/>
        </p:nvSpPr>
        <p:spPr bwMode="white">
          <a:xfrm>
            <a:off x="6276437" y="4018268"/>
            <a:ext cx="4709763" cy="20136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La edad en la que se encuentran los clientes son: </a:t>
            </a:r>
            <a:r>
              <a:rPr lang="es-E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Adulto Joven, Adulto y Adulto de Mediana Edad</a:t>
            </a:r>
            <a:r>
              <a:rPr lang="es-ES" b="1" dirty="0">
                <a:solidFill>
                  <a:schemeClr val="bg1"/>
                </a:solidFill>
              </a:rPr>
              <a:t>, que contribuyen con más del 90% de las ventas totales, seguidas de los Menores y las Personas Mayores.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8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34063E74-B26B-95AF-73AA-4D56FF062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5595672" y="4018268"/>
            <a:ext cx="678365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306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 descr="Apretón de manos de dos personas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to 3" descr="Rectángulo azul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sp>
        <p:nvSpPr>
          <p:cNvPr id="23" name="Elipse 22" descr="Elipse beige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dirty="0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6248990" y="1744773"/>
            <a:ext cx="5071459" cy="1131500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Las opiniones de los clientes sirven determinan la evaluación de un producto.</a:t>
            </a:r>
            <a:endParaRPr lang="es-MX" b="1" dirty="0">
              <a:solidFill>
                <a:schemeClr val="bg1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2EE24B5-652C-4DB5-B7C3-B5BBEC1280B1}" type="slidenum">
              <a:rPr lang="es-MX" sz="1000" smtClean="0"/>
              <a:t>9</a:t>
            </a:fld>
            <a:endParaRPr lang="es-MX" sz="1000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 rtlCol="0"/>
          <a:lstStyle/>
          <a:p>
            <a:pPr rtl="0"/>
            <a:r>
              <a:rPr lang="es-ES" dirty="0"/>
              <a:t>Productos preferentes del consumidor</a:t>
            </a:r>
            <a:endParaRPr lang="es-MX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6"/>
            <a:ext cx="3274253" cy="1466150"/>
          </a:xfrm>
        </p:spPr>
        <p:txBody>
          <a:bodyPr rtlCol="0">
            <a:noAutofit/>
          </a:bodyPr>
          <a:lstStyle/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El tipo de productos comprados por los adultos son Ropa, Belleza, Moda, Personal y Otros</a:t>
            </a:r>
            <a:endParaRPr lang="es-ES" sz="1400" b="1" i="1" spc="-15" dirty="0">
              <a:solidFill>
                <a:schemeClr val="bg1"/>
              </a:solidFill>
              <a:cs typeface="Arial"/>
            </a:endParaRPr>
          </a:p>
          <a:p>
            <a:pPr marL="12700" algn="just" rtl="0">
              <a:lnSpc>
                <a:spcPct val="120000"/>
              </a:lnSpc>
              <a:spcBef>
                <a:spcPts val="100"/>
              </a:spcBef>
            </a:pP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36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758676" y="1675881"/>
            <a:ext cx="576000" cy="576000"/>
          </a:xfrm>
        </p:spPr>
      </p:pic>
      <p:sp>
        <p:nvSpPr>
          <p:cNvPr id="24" name="objeto 5" descr="Rectángulo beig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4644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pPr rtl="0"/>
            <a:endParaRPr lang="es-MX" dirty="0"/>
          </a:p>
        </p:txBody>
      </p:sp>
      <p:pic>
        <p:nvPicPr>
          <p:cNvPr id="18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C3417287-8173-EF66-4CD8-B6728C726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5670590" y="1730297"/>
            <a:ext cx="576000" cy="576000"/>
          </a:xfrm>
          <a:prstGeom prst="rect">
            <a:avLst/>
          </a:prstGeom>
        </p:spPr>
      </p:pic>
      <p:sp>
        <p:nvSpPr>
          <p:cNvPr id="45" name="Marcador de contenido 6">
            <a:extLst>
              <a:ext uri="{FF2B5EF4-FFF2-40B4-BE49-F238E27FC236}">
                <a16:creationId xmlns:a16="http://schemas.microsoft.com/office/drawing/2014/main" id="{D93D8D49-5ADC-9098-A749-D02FDAE048FF}"/>
              </a:ext>
            </a:extLst>
          </p:cNvPr>
          <p:cNvSpPr txBox="1">
            <a:spLocks/>
          </p:cNvSpPr>
          <p:nvPr/>
        </p:nvSpPr>
        <p:spPr bwMode="white">
          <a:xfrm>
            <a:off x="1292225" y="3833168"/>
            <a:ext cx="3708592" cy="24042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Los clientes que priorizan la alta importancia de la </a:t>
            </a:r>
            <a:r>
              <a:rPr lang="es-ES" b="1" dirty="0">
                <a:solidFill>
                  <a:srgbClr val="FFFF00"/>
                </a:solidFill>
              </a:rPr>
              <a:t>reseña</a:t>
            </a:r>
            <a:r>
              <a:rPr lang="es-ES" b="1" dirty="0">
                <a:solidFill>
                  <a:schemeClr val="bg1"/>
                </a:solidFill>
              </a:rPr>
              <a:t> del cliente (calificados con 4 o 5) tienden a experimentar una mejor satisfacción de compra.</a:t>
            </a: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6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5D99B575-2065-8B52-B207-A402C81C0E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672173" y="3789513"/>
            <a:ext cx="678365" cy="576000"/>
          </a:xfrm>
          <a:prstGeom prst="rect">
            <a:avLst/>
          </a:prstGeom>
        </p:spPr>
      </p:pic>
      <p:sp>
        <p:nvSpPr>
          <p:cNvPr id="47" name="Marcador de contenido 6">
            <a:extLst>
              <a:ext uri="{FF2B5EF4-FFF2-40B4-BE49-F238E27FC236}">
                <a16:creationId xmlns:a16="http://schemas.microsoft.com/office/drawing/2014/main" id="{8F72F33E-349E-4E64-6B85-4F241F745A43}"/>
              </a:ext>
            </a:extLst>
          </p:cNvPr>
          <p:cNvSpPr txBox="1">
            <a:spLocks/>
          </p:cNvSpPr>
          <p:nvPr/>
        </p:nvSpPr>
        <p:spPr bwMode="white">
          <a:xfrm>
            <a:off x="6351355" y="3637359"/>
            <a:ext cx="4709763" cy="20136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algn="just">
              <a:lnSpc>
                <a:spcPct val="120000"/>
              </a:lnSpc>
              <a:spcBef>
                <a:spcPts val="100"/>
              </a:spcBef>
            </a:pPr>
            <a:r>
              <a:rPr lang="es-ES" b="1" dirty="0">
                <a:solidFill>
                  <a:schemeClr val="bg1"/>
                </a:solidFill>
              </a:rPr>
              <a:t>Las categorías de </a:t>
            </a:r>
            <a:r>
              <a:rPr lang="es-ES" b="1" dirty="0">
                <a:solidFill>
                  <a:srgbClr val="92D050"/>
                </a:solidFill>
              </a:rPr>
              <a:t>Belleza, Moda y Ropa </a:t>
            </a:r>
            <a:r>
              <a:rPr lang="es-ES" b="1" dirty="0">
                <a:solidFill>
                  <a:schemeClr val="bg1"/>
                </a:solidFill>
              </a:rPr>
              <a:t>ocupan las tres posiciones más recomendadas para las </a:t>
            </a:r>
            <a:r>
              <a:rPr lang="es-ES" b="1" dirty="0">
                <a:solidFill>
                  <a:srgbClr val="F880E4"/>
                </a:solidFill>
              </a:rPr>
              <a:t>mujeres</a:t>
            </a:r>
            <a:r>
              <a:rPr lang="es-ES" b="1" dirty="0">
                <a:solidFill>
                  <a:schemeClr val="bg1"/>
                </a:solidFill>
              </a:rPr>
              <a:t>. Por el contrario, 'Otros', 'Ropa y moda' y 'Belleza y cuidado personal' ocupan las tres posiciones más recomendadas para los </a:t>
            </a:r>
            <a:r>
              <a:rPr lang="es-ES" b="1" dirty="0">
                <a:solidFill>
                  <a:srgbClr val="00B0F0"/>
                </a:solidFill>
              </a:rPr>
              <a:t>hombres</a:t>
            </a:r>
            <a:r>
              <a:rPr lang="es-ES" b="1" dirty="0">
                <a:solidFill>
                  <a:schemeClr val="bg1"/>
                </a:solidFill>
              </a:rPr>
              <a:t>.</a:t>
            </a:r>
            <a:endParaRPr lang="es-ES" sz="1400" b="1" i="1" spc="-15" dirty="0">
              <a:solidFill>
                <a:schemeClr val="bg1"/>
              </a:solidFill>
              <a:cs typeface="Arial"/>
            </a:endParaRPr>
          </a:p>
          <a:p>
            <a:pPr marL="12700" algn="just">
              <a:lnSpc>
                <a:spcPct val="120000"/>
              </a:lnSpc>
              <a:spcBef>
                <a:spcPts val="100"/>
              </a:spcBef>
            </a:pPr>
            <a:endParaRPr lang="es-MX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pic>
        <p:nvPicPr>
          <p:cNvPr id="48" name="Marcador de posición de imagen 35" descr="Gráfico de barras con relleno sólido">
            <a:extLst>
              <a:ext uri="{FF2B5EF4-FFF2-40B4-BE49-F238E27FC236}">
                <a16:creationId xmlns:a16="http://schemas.microsoft.com/office/drawing/2014/main" id="{34063E74-B26B-95AF-73AA-4D56FF0626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 bwMode="white">
          <a:xfrm>
            <a:off x="5670590" y="3637359"/>
            <a:ext cx="678365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8593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4309898_TF23188392.potx" id="{5985F83B-D0F5-4273-A9AD-A685B12C64D4}" vid="{F76B2F70-F453-4F64-B4F3-D9B607F64EF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servicios profesionales</Template>
  <TotalTime>856</TotalTime>
  <Words>1315</Words>
  <Application>Microsoft Office PowerPoint</Application>
  <PresentationFormat>Panorámica</PresentationFormat>
  <Paragraphs>150</Paragraphs>
  <Slides>18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Arial </vt:lpstr>
      <vt:lpstr>Calibri</vt:lpstr>
      <vt:lpstr>Gill Sans MT</vt:lpstr>
      <vt:lpstr>Tema de Office</vt:lpstr>
      <vt:lpstr>Abandono de carrito  E-commerce</vt:lpstr>
      <vt:lpstr>Objetivo del Proyecto</vt:lpstr>
      <vt:lpstr>Comercio Electrónico</vt:lpstr>
      <vt:lpstr>Carrito abandonado</vt:lpstr>
      <vt:lpstr>Dataset de estudio.</vt:lpstr>
      <vt:lpstr>Dataset de estudio.</vt:lpstr>
      <vt:lpstr>   Gráficos</vt:lpstr>
      <vt:lpstr>Datos y comportamiento del consumidor</vt:lpstr>
      <vt:lpstr>Productos preferentes del consumidor</vt:lpstr>
      <vt:lpstr>Satisfacción de compra</vt:lpstr>
      <vt:lpstr>Áreas de oportunidad</vt:lpstr>
      <vt:lpstr>Presentación de PowerPoint</vt:lpstr>
      <vt:lpstr>Áreas de oportunidad</vt:lpstr>
      <vt:lpstr>Causas de Carritos Abandonados</vt:lpstr>
      <vt:lpstr>Estrategias para Retención de Carrito Abandonado</vt:lpstr>
      <vt:lpstr>Estrategias para Retención de Carrito Abandonado</vt:lpstr>
      <vt:lpstr>EL EQUIPO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Abandono de carrito  E-commerce</dc:title>
  <dc:creator>Angélica Alonso.</dc:creator>
  <cp:lastModifiedBy>fabio maculus</cp:lastModifiedBy>
  <cp:revision>24</cp:revision>
  <dcterms:created xsi:type="dcterms:W3CDTF">2024-07-20T03:53:18Z</dcterms:created>
  <dcterms:modified xsi:type="dcterms:W3CDTF">2024-07-24T17:28:05Z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